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65"/>
  </p:notesMasterIdLst>
  <p:handoutMasterIdLst>
    <p:handoutMasterId r:id="rId66"/>
  </p:handoutMasterIdLst>
  <p:sldIdLst>
    <p:sldId id="256" r:id="rId5"/>
    <p:sldId id="271" r:id="rId6"/>
    <p:sldId id="327" r:id="rId7"/>
    <p:sldId id="343" r:id="rId8"/>
    <p:sldId id="328" r:id="rId9"/>
    <p:sldId id="326" r:id="rId10"/>
    <p:sldId id="282" r:id="rId11"/>
    <p:sldId id="301" r:id="rId12"/>
    <p:sldId id="306" r:id="rId13"/>
    <p:sldId id="304" r:id="rId14"/>
    <p:sldId id="307" r:id="rId15"/>
    <p:sldId id="308" r:id="rId16"/>
    <p:sldId id="310" r:id="rId17"/>
    <p:sldId id="297" r:id="rId18"/>
    <p:sldId id="311" r:id="rId19"/>
    <p:sldId id="295" r:id="rId20"/>
    <p:sldId id="283" r:id="rId21"/>
    <p:sldId id="299" r:id="rId22"/>
    <p:sldId id="300" r:id="rId23"/>
    <p:sldId id="284" r:id="rId24"/>
    <p:sldId id="274" r:id="rId25"/>
    <p:sldId id="288" r:id="rId26"/>
    <p:sldId id="293" r:id="rId27"/>
    <p:sldId id="292" r:id="rId28"/>
    <p:sldId id="294" r:id="rId29"/>
    <p:sldId id="285" r:id="rId30"/>
    <p:sldId id="275" r:id="rId31"/>
    <p:sldId id="287" r:id="rId32"/>
    <p:sldId id="276" r:id="rId33"/>
    <p:sldId id="286" r:id="rId34"/>
    <p:sldId id="277" r:id="rId35"/>
    <p:sldId id="278" r:id="rId36"/>
    <p:sldId id="312" r:id="rId37"/>
    <p:sldId id="280" r:id="rId38"/>
    <p:sldId id="314" r:id="rId39"/>
    <p:sldId id="349" r:id="rId40"/>
    <p:sldId id="315" r:id="rId41"/>
    <p:sldId id="344" r:id="rId42"/>
    <p:sldId id="345" r:id="rId43"/>
    <p:sldId id="316" r:id="rId44"/>
    <p:sldId id="346" r:id="rId45"/>
    <p:sldId id="347" r:id="rId46"/>
    <p:sldId id="332" r:id="rId47"/>
    <p:sldId id="333" r:id="rId48"/>
    <p:sldId id="320" r:id="rId49"/>
    <p:sldId id="334" r:id="rId50"/>
    <p:sldId id="335" r:id="rId51"/>
    <p:sldId id="336" r:id="rId52"/>
    <p:sldId id="337" r:id="rId53"/>
    <p:sldId id="338" r:id="rId54"/>
    <p:sldId id="339" r:id="rId55"/>
    <p:sldId id="340" r:id="rId56"/>
    <p:sldId id="341" r:id="rId57"/>
    <p:sldId id="342" r:id="rId58"/>
    <p:sldId id="348" r:id="rId59"/>
    <p:sldId id="325" r:id="rId60"/>
    <p:sldId id="330" r:id="rId61"/>
    <p:sldId id="331" r:id="rId62"/>
    <p:sldId id="329" r:id="rId63"/>
    <p:sldId id="269"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3350"/>
    <a:srgbClr val="0C4360"/>
    <a:srgbClr val="1B6872"/>
    <a:srgbClr val="63B7C6"/>
    <a:srgbClr val="002136"/>
    <a:srgbClr val="0C75AC"/>
    <a:srgbClr val="002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77" d="100"/>
          <a:sy n="77" d="100"/>
        </p:scale>
        <p:origin x="912" y="67"/>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2922"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a:extLst>
              <a:ext uri="{FF2B5EF4-FFF2-40B4-BE49-F238E27FC236}">
                <a16:creationId xmlns:a16="http://schemas.microsoft.com/office/drawing/2014/main"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GB" smtClean="0"/>
              <a:t>25/03/2019</a:t>
            </a:fld>
            <a:endParaRPr lang="en-GB" dirty="0"/>
          </a:p>
        </p:txBody>
      </p:sp>
      <p:sp>
        <p:nvSpPr>
          <p:cNvPr id="4" name="Footer Placeholder 3">
            <a:extLst>
              <a:ext uri="{FF2B5EF4-FFF2-40B4-BE49-F238E27FC236}">
                <a16:creationId xmlns:a16="http://schemas.microsoft.com/office/drawing/2014/main"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a:extLst>
              <a:ext uri="{FF2B5EF4-FFF2-40B4-BE49-F238E27FC236}">
                <a16:creationId xmlns:a16="http://schemas.microsoft.com/office/drawing/2014/main"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GB" smtClean="0"/>
              <a:t>‹#›</a:t>
            </a:fld>
            <a:endParaRPr lang="en-GB" dirty="0"/>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GB" smtClean="0"/>
              <a:t>25/03/2019</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GB" smtClean="0"/>
              <a:t>‹#›</a:t>
            </a:fld>
            <a:endParaRPr lang="en-GB" dirty="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 </a:t>
            </a:r>
            <a:r>
              <a:rPr lang="en-US" dirty="0" err="1"/>
              <a:t>gonna</a:t>
            </a:r>
            <a:r>
              <a:rPr lang="en-US" dirty="0"/>
              <a:t> show you where we the issue is.</a:t>
            </a:r>
          </a:p>
        </p:txBody>
      </p:sp>
      <p:sp>
        <p:nvSpPr>
          <p:cNvPr id="4" name="Slide Number Placeholder 3"/>
          <p:cNvSpPr>
            <a:spLocks noGrp="1"/>
          </p:cNvSpPr>
          <p:nvPr>
            <p:ph type="sldNum" sz="quarter" idx="5"/>
          </p:nvPr>
        </p:nvSpPr>
        <p:spPr/>
        <p:txBody>
          <a:bodyPr/>
          <a:lstStyle/>
          <a:p>
            <a:fld id="{1734D747-9380-41EE-9946-EC9EC0CA5D1E}" type="slidenum">
              <a:rPr lang="en-GB" smtClean="0"/>
              <a:t>12</a:t>
            </a:fld>
            <a:endParaRPr lang="en-GB" dirty="0"/>
          </a:p>
        </p:txBody>
      </p:sp>
    </p:spTree>
    <p:extLst>
      <p:ext uri="{BB962C8B-B14F-4D97-AF65-F5344CB8AC3E}">
        <p14:creationId xmlns:p14="http://schemas.microsoft.com/office/powerpoint/2010/main" val="1305786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mn-cs"/>
            </a:endParaRPr>
          </a:p>
        </p:txBody>
      </p:sp>
      <p:sp>
        <p:nvSpPr>
          <p:cNvPr id="4" name="Slide Number Placeholder 3"/>
          <p:cNvSpPr>
            <a:spLocks noGrp="1"/>
          </p:cNvSpPr>
          <p:nvPr>
            <p:ph type="sldNum" sz="quarter" idx="5"/>
          </p:nvPr>
        </p:nvSpPr>
        <p:spPr/>
        <p:txBody>
          <a:bodyPr/>
          <a:lstStyle/>
          <a:p>
            <a:fld id="{1734D747-9380-41EE-9946-EC9EC0CA5D1E}" type="slidenum">
              <a:rPr lang="en-GB" smtClean="0"/>
              <a:t>47</a:t>
            </a:fld>
            <a:endParaRPr lang="en-GB" dirty="0"/>
          </a:p>
        </p:txBody>
      </p:sp>
    </p:spTree>
    <p:extLst>
      <p:ext uri="{BB962C8B-B14F-4D97-AF65-F5344CB8AC3E}">
        <p14:creationId xmlns:p14="http://schemas.microsoft.com/office/powerpoint/2010/main" val="2527963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mn-cs"/>
            </a:endParaRPr>
          </a:p>
        </p:txBody>
      </p:sp>
      <p:sp>
        <p:nvSpPr>
          <p:cNvPr id="4" name="Slide Number Placeholder 3"/>
          <p:cNvSpPr>
            <a:spLocks noGrp="1"/>
          </p:cNvSpPr>
          <p:nvPr>
            <p:ph type="sldNum" sz="quarter" idx="5"/>
          </p:nvPr>
        </p:nvSpPr>
        <p:spPr/>
        <p:txBody>
          <a:bodyPr/>
          <a:lstStyle/>
          <a:p>
            <a:fld id="{1734D747-9380-41EE-9946-EC9EC0CA5D1E}" type="slidenum">
              <a:rPr lang="en-GB" smtClean="0"/>
              <a:t>48</a:t>
            </a:fld>
            <a:endParaRPr lang="en-GB" dirty="0"/>
          </a:p>
        </p:txBody>
      </p:sp>
    </p:spTree>
    <p:extLst>
      <p:ext uri="{BB962C8B-B14F-4D97-AF65-F5344CB8AC3E}">
        <p14:creationId xmlns:p14="http://schemas.microsoft.com/office/powerpoint/2010/main" val="1643974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mn-cs"/>
            </a:endParaRPr>
          </a:p>
        </p:txBody>
      </p:sp>
      <p:sp>
        <p:nvSpPr>
          <p:cNvPr id="4" name="Slide Number Placeholder 3"/>
          <p:cNvSpPr>
            <a:spLocks noGrp="1"/>
          </p:cNvSpPr>
          <p:nvPr>
            <p:ph type="sldNum" sz="quarter" idx="5"/>
          </p:nvPr>
        </p:nvSpPr>
        <p:spPr/>
        <p:txBody>
          <a:bodyPr/>
          <a:lstStyle/>
          <a:p>
            <a:fld id="{1734D747-9380-41EE-9946-EC9EC0CA5D1E}" type="slidenum">
              <a:rPr lang="en-GB" smtClean="0"/>
              <a:t>49</a:t>
            </a:fld>
            <a:endParaRPr lang="en-GB" dirty="0"/>
          </a:p>
        </p:txBody>
      </p:sp>
    </p:spTree>
    <p:extLst>
      <p:ext uri="{BB962C8B-B14F-4D97-AF65-F5344CB8AC3E}">
        <p14:creationId xmlns:p14="http://schemas.microsoft.com/office/powerpoint/2010/main" val="41629890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mn-cs"/>
            </a:endParaRPr>
          </a:p>
        </p:txBody>
      </p:sp>
      <p:sp>
        <p:nvSpPr>
          <p:cNvPr id="4" name="Slide Number Placeholder 3"/>
          <p:cNvSpPr>
            <a:spLocks noGrp="1"/>
          </p:cNvSpPr>
          <p:nvPr>
            <p:ph type="sldNum" sz="quarter" idx="5"/>
          </p:nvPr>
        </p:nvSpPr>
        <p:spPr/>
        <p:txBody>
          <a:bodyPr/>
          <a:lstStyle/>
          <a:p>
            <a:fld id="{1734D747-9380-41EE-9946-EC9EC0CA5D1E}" type="slidenum">
              <a:rPr lang="en-GB" smtClean="0"/>
              <a:t>50</a:t>
            </a:fld>
            <a:endParaRPr lang="en-GB" dirty="0"/>
          </a:p>
        </p:txBody>
      </p:sp>
    </p:spTree>
    <p:extLst>
      <p:ext uri="{BB962C8B-B14F-4D97-AF65-F5344CB8AC3E}">
        <p14:creationId xmlns:p14="http://schemas.microsoft.com/office/powerpoint/2010/main" val="3409750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mn-cs"/>
            </a:endParaRPr>
          </a:p>
        </p:txBody>
      </p:sp>
      <p:sp>
        <p:nvSpPr>
          <p:cNvPr id="4" name="Slide Number Placeholder 3"/>
          <p:cNvSpPr>
            <a:spLocks noGrp="1"/>
          </p:cNvSpPr>
          <p:nvPr>
            <p:ph type="sldNum" sz="quarter" idx="5"/>
          </p:nvPr>
        </p:nvSpPr>
        <p:spPr/>
        <p:txBody>
          <a:bodyPr/>
          <a:lstStyle/>
          <a:p>
            <a:fld id="{1734D747-9380-41EE-9946-EC9EC0CA5D1E}" type="slidenum">
              <a:rPr lang="en-GB" smtClean="0"/>
              <a:t>51</a:t>
            </a:fld>
            <a:endParaRPr lang="en-GB" dirty="0"/>
          </a:p>
        </p:txBody>
      </p:sp>
    </p:spTree>
    <p:extLst>
      <p:ext uri="{BB962C8B-B14F-4D97-AF65-F5344CB8AC3E}">
        <p14:creationId xmlns:p14="http://schemas.microsoft.com/office/powerpoint/2010/main" val="11244548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mn-cs"/>
            </a:endParaRPr>
          </a:p>
        </p:txBody>
      </p:sp>
      <p:sp>
        <p:nvSpPr>
          <p:cNvPr id="4" name="Slide Number Placeholder 3"/>
          <p:cNvSpPr>
            <a:spLocks noGrp="1"/>
          </p:cNvSpPr>
          <p:nvPr>
            <p:ph type="sldNum" sz="quarter" idx="5"/>
          </p:nvPr>
        </p:nvSpPr>
        <p:spPr/>
        <p:txBody>
          <a:bodyPr/>
          <a:lstStyle/>
          <a:p>
            <a:fld id="{1734D747-9380-41EE-9946-EC9EC0CA5D1E}" type="slidenum">
              <a:rPr lang="en-GB" smtClean="0"/>
              <a:t>52</a:t>
            </a:fld>
            <a:endParaRPr lang="en-GB" dirty="0"/>
          </a:p>
        </p:txBody>
      </p:sp>
    </p:spTree>
    <p:extLst>
      <p:ext uri="{BB962C8B-B14F-4D97-AF65-F5344CB8AC3E}">
        <p14:creationId xmlns:p14="http://schemas.microsoft.com/office/powerpoint/2010/main" val="4147313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mn-cs"/>
            </a:endParaRPr>
          </a:p>
        </p:txBody>
      </p:sp>
      <p:sp>
        <p:nvSpPr>
          <p:cNvPr id="4" name="Slide Number Placeholder 3"/>
          <p:cNvSpPr>
            <a:spLocks noGrp="1"/>
          </p:cNvSpPr>
          <p:nvPr>
            <p:ph type="sldNum" sz="quarter" idx="5"/>
          </p:nvPr>
        </p:nvSpPr>
        <p:spPr/>
        <p:txBody>
          <a:bodyPr/>
          <a:lstStyle/>
          <a:p>
            <a:fld id="{1734D747-9380-41EE-9946-EC9EC0CA5D1E}" type="slidenum">
              <a:rPr lang="en-GB" smtClean="0"/>
              <a:t>53</a:t>
            </a:fld>
            <a:endParaRPr lang="en-GB" dirty="0"/>
          </a:p>
        </p:txBody>
      </p:sp>
    </p:spTree>
    <p:extLst>
      <p:ext uri="{BB962C8B-B14F-4D97-AF65-F5344CB8AC3E}">
        <p14:creationId xmlns:p14="http://schemas.microsoft.com/office/powerpoint/2010/main" val="799002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mn-cs"/>
            </a:endParaRPr>
          </a:p>
        </p:txBody>
      </p:sp>
      <p:sp>
        <p:nvSpPr>
          <p:cNvPr id="4" name="Slide Number Placeholder 3"/>
          <p:cNvSpPr>
            <a:spLocks noGrp="1"/>
          </p:cNvSpPr>
          <p:nvPr>
            <p:ph type="sldNum" sz="quarter" idx="5"/>
          </p:nvPr>
        </p:nvSpPr>
        <p:spPr/>
        <p:txBody>
          <a:bodyPr/>
          <a:lstStyle/>
          <a:p>
            <a:fld id="{1734D747-9380-41EE-9946-EC9EC0CA5D1E}" type="slidenum">
              <a:rPr lang="en-GB" smtClean="0"/>
              <a:t>54</a:t>
            </a:fld>
            <a:endParaRPr lang="en-GB" dirty="0"/>
          </a:p>
        </p:txBody>
      </p:sp>
    </p:spTree>
    <p:extLst>
      <p:ext uri="{BB962C8B-B14F-4D97-AF65-F5344CB8AC3E}">
        <p14:creationId xmlns:p14="http://schemas.microsoft.com/office/powerpoint/2010/main" val="27520884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GB" smtClean="0"/>
              <a:t>56</a:t>
            </a:fld>
            <a:endParaRPr lang="en-GB" dirty="0"/>
          </a:p>
        </p:txBody>
      </p:sp>
    </p:spTree>
    <p:extLst>
      <p:ext uri="{BB962C8B-B14F-4D97-AF65-F5344CB8AC3E}">
        <p14:creationId xmlns:p14="http://schemas.microsoft.com/office/powerpoint/2010/main" val="18750545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GB" smtClean="0"/>
              <a:t>57</a:t>
            </a:fld>
            <a:endParaRPr lang="en-GB" dirty="0"/>
          </a:p>
        </p:txBody>
      </p:sp>
    </p:spTree>
    <p:extLst>
      <p:ext uri="{BB962C8B-B14F-4D97-AF65-F5344CB8AC3E}">
        <p14:creationId xmlns:p14="http://schemas.microsoft.com/office/powerpoint/2010/main" val="2994463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step is improving local and remote loops.</a:t>
            </a:r>
          </a:p>
        </p:txBody>
      </p:sp>
      <p:sp>
        <p:nvSpPr>
          <p:cNvPr id="4" name="Slide Number Placeholder 3"/>
          <p:cNvSpPr>
            <a:spLocks noGrp="1"/>
          </p:cNvSpPr>
          <p:nvPr>
            <p:ph type="sldNum" sz="quarter" idx="5"/>
          </p:nvPr>
        </p:nvSpPr>
        <p:spPr/>
        <p:txBody>
          <a:bodyPr/>
          <a:lstStyle/>
          <a:p>
            <a:fld id="{1734D747-9380-41EE-9946-EC9EC0CA5D1E}" type="slidenum">
              <a:rPr lang="en-GB" smtClean="0"/>
              <a:t>20</a:t>
            </a:fld>
            <a:endParaRPr lang="en-GB" dirty="0"/>
          </a:p>
        </p:txBody>
      </p:sp>
    </p:spTree>
    <p:extLst>
      <p:ext uri="{BB962C8B-B14F-4D97-AF65-F5344CB8AC3E}">
        <p14:creationId xmlns:p14="http://schemas.microsoft.com/office/powerpoint/2010/main" val="1098664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GB" smtClean="0"/>
              <a:t>58</a:t>
            </a:fld>
            <a:endParaRPr lang="en-GB" dirty="0"/>
          </a:p>
        </p:txBody>
      </p:sp>
    </p:spTree>
    <p:extLst>
      <p:ext uri="{BB962C8B-B14F-4D97-AF65-F5344CB8AC3E}">
        <p14:creationId xmlns:p14="http://schemas.microsoft.com/office/powerpoint/2010/main" val="10895250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GB" smtClean="0"/>
              <a:t>59</a:t>
            </a:fld>
            <a:endParaRPr lang="en-GB" dirty="0"/>
          </a:p>
        </p:txBody>
      </p:sp>
    </p:spTree>
    <p:extLst>
      <p:ext uri="{BB962C8B-B14F-4D97-AF65-F5344CB8AC3E}">
        <p14:creationId xmlns:p14="http://schemas.microsoft.com/office/powerpoint/2010/main" val="2376681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GB" smtClean="0"/>
              <a:t>31</a:t>
            </a:fld>
            <a:endParaRPr lang="en-GB" dirty="0"/>
          </a:p>
        </p:txBody>
      </p:sp>
    </p:spTree>
    <p:extLst>
      <p:ext uri="{BB962C8B-B14F-4D97-AF65-F5344CB8AC3E}">
        <p14:creationId xmlns:p14="http://schemas.microsoft.com/office/powerpoint/2010/main" val="3421867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Cambria Math" panose="02040503050406030204" pitchFamily="18" charset="0"/>
                <a:ea typeface="Cambria Math" panose="02040503050406030204" pitchFamily="18" charset="0"/>
              </a:rPr>
              <a:t>Explain when each one is better</a:t>
            </a:r>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GB" smtClean="0"/>
              <a:t>41</a:t>
            </a:fld>
            <a:endParaRPr lang="en-GB" dirty="0"/>
          </a:p>
        </p:txBody>
      </p:sp>
    </p:spTree>
    <p:extLst>
      <p:ext uri="{BB962C8B-B14F-4D97-AF65-F5344CB8AC3E}">
        <p14:creationId xmlns:p14="http://schemas.microsoft.com/office/powerpoint/2010/main" val="4223817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Cambria Math" panose="02040503050406030204" pitchFamily="18" charset="0"/>
                <a:ea typeface="Cambria Math" panose="02040503050406030204" pitchFamily="18" charset="0"/>
              </a:rPr>
              <a:t>Explain when each one is better</a:t>
            </a:r>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GB" smtClean="0"/>
              <a:t>42</a:t>
            </a:fld>
            <a:endParaRPr lang="en-GB" dirty="0"/>
          </a:p>
        </p:txBody>
      </p:sp>
    </p:spTree>
    <p:extLst>
      <p:ext uri="{BB962C8B-B14F-4D97-AF65-F5344CB8AC3E}">
        <p14:creationId xmlns:p14="http://schemas.microsoft.com/office/powerpoint/2010/main" val="2662127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GB" smtClean="0"/>
              <a:t>43</a:t>
            </a:fld>
            <a:endParaRPr lang="en-GB" dirty="0"/>
          </a:p>
        </p:txBody>
      </p:sp>
    </p:spTree>
    <p:extLst>
      <p:ext uri="{BB962C8B-B14F-4D97-AF65-F5344CB8AC3E}">
        <p14:creationId xmlns:p14="http://schemas.microsoft.com/office/powerpoint/2010/main" val="1653427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34D747-9380-41EE-9946-EC9EC0CA5D1E}" type="slidenum">
              <a:rPr lang="en-GB" smtClean="0"/>
              <a:t>44</a:t>
            </a:fld>
            <a:endParaRPr lang="en-GB" dirty="0"/>
          </a:p>
        </p:txBody>
      </p:sp>
    </p:spTree>
    <p:extLst>
      <p:ext uri="{BB962C8B-B14F-4D97-AF65-F5344CB8AC3E}">
        <p14:creationId xmlns:p14="http://schemas.microsoft.com/office/powerpoint/2010/main" val="2564600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mn-cs"/>
              </a:rPr>
              <a:t>When A is horizontal, we halve A by column based on its column size. Since row size of B equals column size of A, we halve B by row, so it will be a split similar to A, but horizontally.</a:t>
            </a:r>
          </a:p>
        </p:txBody>
      </p:sp>
      <p:sp>
        <p:nvSpPr>
          <p:cNvPr id="4" name="Slide Number Placeholder 3"/>
          <p:cNvSpPr>
            <a:spLocks noGrp="1"/>
          </p:cNvSpPr>
          <p:nvPr>
            <p:ph type="sldNum" sz="quarter" idx="5"/>
          </p:nvPr>
        </p:nvSpPr>
        <p:spPr/>
        <p:txBody>
          <a:bodyPr/>
          <a:lstStyle/>
          <a:p>
            <a:fld id="{1734D747-9380-41EE-9946-EC9EC0CA5D1E}" type="slidenum">
              <a:rPr lang="en-GB" smtClean="0"/>
              <a:t>45</a:t>
            </a:fld>
            <a:endParaRPr lang="en-GB" dirty="0"/>
          </a:p>
        </p:txBody>
      </p:sp>
    </p:spTree>
    <p:extLst>
      <p:ext uri="{BB962C8B-B14F-4D97-AF65-F5344CB8AC3E}">
        <p14:creationId xmlns:p14="http://schemas.microsoft.com/office/powerpoint/2010/main" val="55579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cs typeface="+mn-cs"/>
            </a:endParaRPr>
          </a:p>
        </p:txBody>
      </p:sp>
      <p:sp>
        <p:nvSpPr>
          <p:cNvPr id="4" name="Slide Number Placeholder 3"/>
          <p:cNvSpPr>
            <a:spLocks noGrp="1"/>
          </p:cNvSpPr>
          <p:nvPr>
            <p:ph type="sldNum" sz="quarter" idx="5"/>
          </p:nvPr>
        </p:nvSpPr>
        <p:spPr/>
        <p:txBody>
          <a:bodyPr/>
          <a:lstStyle/>
          <a:p>
            <a:fld id="{1734D747-9380-41EE-9946-EC9EC0CA5D1E}" type="slidenum">
              <a:rPr lang="en-GB" smtClean="0"/>
              <a:t>46</a:t>
            </a:fld>
            <a:endParaRPr lang="en-GB" dirty="0"/>
          </a:p>
        </p:txBody>
      </p:sp>
    </p:spTree>
    <p:extLst>
      <p:ext uri="{BB962C8B-B14F-4D97-AF65-F5344CB8AC3E}">
        <p14:creationId xmlns:p14="http://schemas.microsoft.com/office/powerpoint/2010/main" val="3056477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7" name="Group 6">
            <a:extLst>
              <a:ext uri="{FF2B5EF4-FFF2-40B4-BE49-F238E27FC236}">
                <a16:creationId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ight Triangle 16">
                <a:extLst>
                  <a:ext uri="{FF2B5EF4-FFF2-40B4-BE49-F238E27FC236}">
                    <a16:creationId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ight Triangle 17">
                <a:extLst>
                  <a:ext uri="{FF2B5EF4-FFF2-40B4-BE49-F238E27FC236}">
                    <a16:creationId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Right Triangle 18">
                <a:extLst>
                  <a:ext uri="{FF2B5EF4-FFF2-40B4-BE49-F238E27FC236}">
                    <a16:creationId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9" name="Freeform: Shape 12">
              <a:extLst>
                <a:ext uri="{FF2B5EF4-FFF2-40B4-BE49-F238E27FC236}">
                  <a16:creationId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2">
              <a:extLst>
                <a:ext uri="{FF2B5EF4-FFF2-40B4-BE49-F238E27FC236}">
                  <a16:creationId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2">
                <a:extLst>
                  <a:ext uri="{FF2B5EF4-FFF2-40B4-BE49-F238E27FC236}">
                    <a16:creationId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 name="Title 1">
            <a:extLst>
              <a:ext uri="{FF2B5EF4-FFF2-40B4-BE49-F238E27FC236}">
                <a16:creationId xmlns:a16="http://schemas.microsoft.com/office/drawing/2014/main"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dirty="0"/>
              <a:t>TITLE</a:t>
            </a:r>
            <a:endParaRPr lang="en-GB" dirty="0"/>
          </a:p>
        </p:txBody>
      </p:sp>
      <p:sp>
        <p:nvSpPr>
          <p:cNvPr id="3" name="Subtitle 2">
            <a:extLst>
              <a:ext uri="{FF2B5EF4-FFF2-40B4-BE49-F238E27FC236}">
                <a16:creationId xmlns:a16="http://schemas.microsoft.com/office/drawing/2014/main"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a:t>Click to edit Master subtitle style</a:t>
            </a:r>
            <a:endParaRPr lang="en-GB" dirty="0"/>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a:t>Click to edit Master title style</a:t>
            </a:r>
            <a:endParaRPr lang="en-GB"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0" name="Picture Placeholder 8">
            <a:extLst>
              <a:ext uri="{FF2B5EF4-FFF2-40B4-BE49-F238E27FC236}">
                <a16:creationId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a:t>Click icon to add picture</a:t>
            </a:r>
            <a:endParaRPr lang="en-GB" dirty="0"/>
          </a:p>
        </p:txBody>
      </p:sp>
      <p:sp>
        <p:nvSpPr>
          <p:cNvPr id="21" name="Picture Placeholder 8">
            <a:extLst>
              <a:ext uri="{FF2B5EF4-FFF2-40B4-BE49-F238E27FC236}">
                <a16:creationId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a:t>Click icon to add picture</a:t>
            </a:r>
            <a:endParaRPr lang="en-GB" dirty="0"/>
          </a:p>
        </p:txBody>
      </p:sp>
      <p:sp>
        <p:nvSpPr>
          <p:cNvPr id="22" name="Picture Placeholder 8">
            <a:extLst>
              <a:ext uri="{FF2B5EF4-FFF2-40B4-BE49-F238E27FC236}">
                <a16:creationId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a:t>Click icon to add picture</a:t>
            </a:r>
            <a:endParaRPr lang="en-GB" dirty="0"/>
          </a:p>
        </p:txBody>
      </p:sp>
      <p:sp>
        <p:nvSpPr>
          <p:cNvPr id="23" name="Picture Placeholder 8">
            <a:extLst>
              <a:ext uri="{FF2B5EF4-FFF2-40B4-BE49-F238E27FC236}">
                <a16:creationId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a:t>Click icon to add picture</a:t>
            </a:r>
            <a:endParaRPr lang="en-GB" dirty="0"/>
          </a:p>
        </p:txBody>
      </p:sp>
      <p:sp>
        <p:nvSpPr>
          <p:cNvPr id="24" name="Picture Placeholder 8">
            <a:extLst>
              <a:ext uri="{FF2B5EF4-FFF2-40B4-BE49-F238E27FC236}">
                <a16:creationId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a:t>Click icon to add picture</a:t>
            </a:r>
            <a:endParaRPr lang="en-GB" dirty="0"/>
          </a:p>
        </p:txBody>
      </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a:t>Edit Master text styles</a:t>
            </a:r>
          </a:p>
        </p:txBody>
      </p:sp>
      <p:sp>
        <p:nvSpPr>
          <p:cNvPr id="27" name="Text Placeholder 22">
            <a:extLst>
              <a:ext uri="{FF2B5EF4-FFF2-40B4-BE49-F238E27FC236}">
                <a16:creationId xmlns:a16="http://schemas.microsoft.com/office/drawing/2014/main"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a:t>Edit Master text styles</a:t>
            </a:r>
          </a:p>
        </p:txBody>
      </p:sp>
      <p:sp>
        <p:nvSpPr>
          <p:cNvPr id="28" name="Text Placeholder 22">
            <a:extLst>
              <a:ext uri="{FF2B5EF4-FFF2-40B4-BE49-F238E27FC236}">
                <a16:creationId xmlns:a16="http://schemas.microsoft.com/office/drawing/2014/main"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a:t>Edit Master text styles</a:t>
            </a:r>
          </a:p>
        </p:txBody>
      </p:sp>
      <p:sp>
        <p:nvSpPr>
          <p:cNvPr id="29" name="Text Placeholder 22">
            <a:extLst>
              <a:ext uri="{FF2B5EF4-FFF2-40B4-BE49-F238E27FC236}">
                <a16:creationId xmlns:a16="http://schemas.microsoft.com/office/drawing/2014/main"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a:t>Edit Master text styles</a:t>
            </a:r>
          </a:p>
        </p:txBody>
      </p:sp>
      <p:sp>
        <p:nvSpPr>
          <p:cNvPr id="30" name="Text Placeholder 22">
            <a:extLst>
              <a:ext uri="{FF2B5EF4-FFF2-40B4-BE49-F238E27FC236}">
                <a16:creationId xmlns:a16="http://schemas.microsoft.com/office/drawing/2014/main"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a:t>Edit Master text styles</a:t>
            </a:r>
          </a:p>
        </p:txBody>
      </p:sp>
      <p:cxnSp>
        <p:nvCxnSpPr>
          <p:cNvPr id="7" name="Straight Connector 6">
            <a:extLst>
              <a:ext uri="{FF2B5EF4-FFF2-40B4-BE49-F238E27FC236}">
                <a16:creationId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GB" smtClean="0"/>
              <a:pPr/>
              <a:t>‹#›</a:t>
            </a:fld>
            <a:endParaRPr lang="en-GB" dirty="0"/>
          </a:p>
        </p:txBody>
      </p:sp>
    </p:spTree>
    <p:extLst>
      <p:ext uri="{BB962C8B-B14F-4D97-AF65-F5344CB8AC3E}">
        <p14:creationId xmlns:p14="http://schemas.microsoft.com/office/powerpoint/2010/main" val="476266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a:t>Click to edit Master title style</a:t>
            </a:r>
            <a:endParaRPr lang="en-GB"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a:t>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GB" smtClean="0"/>
              <a:pPr/>
              <a:t>‹#›</a:t>
            </a:fld>
            <a:endParaRPr lang="en-GB"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dirty="0"/>
              <a:t>Insert image</a:t>
            </a:r>
            <a:endParaRPr lang="en-GB" dirty="0"/>
          </a:p>
        </p:txBody>
      </p:sp>
      <p:sp>
        <p:nvSpPr>
          <p:cNvPr id="36" name="Text Placeholder 22">
            <a:extLst>
              <a:ext uri="{FF2B5EF4-FFF2-40B4-BE49-F238E27FC236}">
                <a16:creationId xmlns:a16="http://schemas.microsoft.com/office/drawing/2014/main"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a:t>Edit Master text styles</a:t>
            </a:r>
          </a:p>
        </p:txBody>
      </p:sp>
      <p:sp>
        <p:nvSpPr>
          <p:cNvPr id="37" name="Text Placeholder 22">
            <a:extLst>
              <a:ext uri="{FF2B5EF4-FFF2-40B4-BE49-F238E27FC236}">
                <a16:creationId xmlns:a16="http://schemas.microsoft.com/office/drawing/2014/main"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a:t>Edit Master text styles</a:t>
            </a:r>
          </a:p>
        </p:txBody>
      </p:sp>
    </p:spTree>
    <p:extLst>
      <p:ext uri="{BB962C8B-B14F-4D97-AF65-F5344CB8AC3E}">
        <p14:creationId xmlns:p14="http://schemas.microsoft.com/office/powerpoint/2010/main" val="15447457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a:t>Click to edit Master title style</a:t>
            </a:r>
            <a:endParaRPr lang="en-GB"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a:t>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GB" smtClean="0"/>
              <a:pPr/>
              <a:t>‹#›</a:t>
            </a:fld>
            <a:endParaRPr lang="en-GB"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dirty="0"/>
              <a:t>Insert image</a:t>
            </a:r>
            <a:endParaRPr lang="en-GB" dirty="0"/>
          </a:p>
        </p:txBody>
      </p:sp>
    </p:spTree>
    <p:extLst>
      <p:ext uri="{BB962C8B-B14F-4D97-AF65-F5344CB8AC3E}">
        <p14:creationId xmlns:p14="http://schemas.microsoft.com/office/powerpoint/2010/main" val="24868267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a:t>Click to edit Master title style</a:t>
            </a:r>
            <a:endParaRPr lang="en-GB"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GB" smtClean="0"/>
              <a:pPr/>
              <a:t>‹#›</a:t>
            </a:fld>
            <a:endParaRPr lang="en-GB" dirty="0"/>
          </a:p>
        </p:txBody>
      </p:sp>
      <p:sp>
        <p:nvSpPr>
          <p:cNvPr id="20" name="Picture Placeholder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5406501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a:t>Click to edit Master title style</a:t>
            </a:r>
            <a:endParaRPr lang="en-GB"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GB" smtClean="0"/>
              <a:pPr/>
              <a:t>‹#›</a:t>
            </a:fld>
            <a:endParaRPr lang="en-GB"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2" name="Content Placeholder 2">
            <a:extLst>
              <a:ext uri="{FF2B5EF4-FFF2-40B4-BE49-F238E27FC236}">
                <a16:creationId xmlns:a16="http://schemas.microsoft.com/office/drawing/2014/main"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129895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Freeform: Shape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0" name="Freeform: Shape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1" name="Freeform: Shape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Freeform: Shape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4" name="Group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 name="Freeform: Shape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Slide Number Placeholder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GB" smtClean="0"/>
              <a:pPr/>
              <a:t>‹#›</a:t>
            </a:fld>
            <a:endParaRPr lang="en-GB" dirty="0"/>
          </a:p>
        </p:txBody>
      </p:sp>
    </p:spTree>
    <p:extLst>
      <p:ext uri="{BB962C8B-B14F-4D97-AF65-F5344CB8AC3E}">
        <p14:creationId xmlns:p14="http://schemas.microsoft.com/office/powerpoint/2010/main" val="26723047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6" name="Group 5">
            <a:extLst>
              <a:ext uri="{FF2B5EF4-FFF2-40B4-BE49-F238E27FC236}">
                <a16:creationId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ight Triangle 17">
              <a:extLst>
                <a:ext uri="{FF2B5EF4-FFF2-40B4-BE49-F238E27FC236}">
                  <a16:creationId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Right Triangle 18">
              <a:extLst>
                <a:ext uri="{FF2B5EF4-FFF2-40B4-BE49-F238E27FC236}">
                  <a16:creationId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dirty="0"/>
              <a:t>Thank You</a:t>
            </a:r>
            <a:endParaRPr lang="en-GB" dirty="0"/>
          </a:p>
        </p:txBody>
      </p:sp>
    </p:spTree>
    <p:extLst>
      <p:ext uri="{BB962C8B-B14F-4D97-AF65-F5344CB8AC3E}">
        <p14:creationId xmlns:p14="http://schemas.microsoft.com/office/powerpoint/2010/main" val="22363861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dirty="0"/>
              <a:t>Thank You</a:t>
            </a:r>
            <a:endParaRPr lang="en-GB" dirty="0"/>
          </a:p>
        </p:txBody>
      </p:sp>
      <p:sp>
        <p:nvSpPr>
          <p:cNvPr id="35" name="Freeform: Shape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Freeform: Shape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Freeform: Shape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ight Triangle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Freeform: Shape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Freeform: Shape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6" name="Group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a:t>Edit Master text styles</a:t>
            </a:r>
          </a:p>
        </p:txBody>
      </p:sp>
      <p:sp>
        <p:nvSpPr>
          <p:cNvPr id="22" name="Slide Number Placeholder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GB" smtClean="0"/>
              <a:pPr/>
              <a:t>‹#›</a:t>
            </a:fld>
            <a:endParaRPr lang="en-GB" dirty="0"/>
          </a:p>
        </p:txBody>
      </p:sp>
      <p:sp>
        <p:nvSpPr>
          <p:cNvPr id="23" name="Title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dirty="0"/>
              <a:t>Section Title 01</a:t>
            </a:r>
            <a:endParaRPr lang="en-GB" dirty="0"/>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6" name="Group 25">
            <a:extLst>
              <a:ext uri="{FF2B5EF4-FFF2-40B4-BE49-F238E27FC236}">
                <a16:creationId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9" name="Freeform: Shape 28">
            <a:extLst>
              <a:ext uri="{FF2B5EF4-FFF2-40B4-BE49-F238E27FC236}">
                <a16:creationId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31" name="Group 30">
            <a:extLst>
              <a:ext uri="{FF2B5EF4-FFF2-40B4-BE49-F238E27FC236}">
                <a16:creationId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dirty="0"/>
              <a:t>Section Title 01</a:t>
            </a:r>
            <a:endParaRPr lang="en-GB" dirty="0"/>
          </a:p>
        </p:txBody>
      </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a:t>Edit Master text styles</a:t>
            </a:r>
          </a:p>
        </p:txBody>
      </p:sp>
      <p:sp>
        <p:nvSpPr>
          <p:cNvPr id="35" name="Slide Number Placeholder 4">
            <a:extLst>
              <a:ext uri="{FF2B5EF4-FFF2-40B4-BE49-F238E27FC236}">
                <a16:creationId xmlns:a16="http://schemas.microsoft.com/office/drawing/2014/main"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GB" smtClean="0"/>
              <a:pPr/>
              <a:t>‹#›</a:t>
            </a:fld>
            <a:endParaRPr lang="en-GB" dirty="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Oval 3">
            <a:extLst>
              <a:ext uri="{FF2B5EF4-FFF2-40B4-BE49-F238E27FC236}">
                <a16:creationId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itle 1">
            <a:extLst>
              <a:ext uri="{FF2B5EF4-FFF2-40B4-BE49-F238E27FC236}">
                <a16:creationId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dirty="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dirty="0"/>
              <a:t>Quote</a:t>
            </a:r>
            <a:endParaRPr lang="en-GB" dirty="0"/>
          </a:p>
        </p:txBody>
      </p:sp>
      <p:sp>
        <p:nvSpPr>
          <p:cNvPr id="19" name="Slide Number Placeholder 4">
            <a:extLst>
              <a:ext uri="{FF2B5EF4-FFF2-40B4-BE49-F238E27FC236}">
                <a16:creationId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GB" smtClean="0"/>
              <a:pPr/>
              <a:t>‹#›</a:t>
            </a:fld>
            <a:endParaRPr lang="en-GB" dirty="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a:t>Click to edit Master title style</a:t>
            </a:r>
            <a:endParaRPr lang="en-GB"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199" y="6315075"/>
            <a:ext cx="560356" cy="365125"/>
          </a:xfrm>
        </p:spPr>
        <p:txBody>
          <a:bodyPr/>
          <a:lstStyle>
            <a:lvl1pPr>
              <a:defRPr sz="1800">
                <a:solidFill>
                  <a:schemeClr val="bg1"/>
                </a:solidFill>
                <a:latin typeface="Trade Gothic LT Pro" panose="020B0503040303020004" pitchFamily="34" charset="0"/>
              </a:defRPr>
            </a:lvl1pPr>
          </a:lstStyle>
          <a:p>
            <a:fld id="{C263D6C4-4840-40CC-AC84-17E24B3B7BDE}" type="slidenum">
              <a:rPr lang="en-GB" smtClean="0"/>
              <a:pPr/>
              <a:t>‹#›</a:t>
            </a:fld>
            <a:endParaRPr lang="en-GB"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Text Placeholder 22">
            <a:extLst>
              <a:ext uri="{FF2B5EF4-FFF2-40B4-BE49-F238E27FC236}">
                <a16:creationId xmlns:a16="http://schemas.microsoft.com/office/drawing/2014/main"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a:t>Click to edit Master title style</a:t>
            </a:r>
            <a:endParaRPr lang="en-GB"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GB" smtClean="0"/>
              <a:pPr/>
              <a:t>‹#›</a:t>
            </a:fld>
            <a:endParaRPr lang="en-GB" dirty="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a:t>Click to edit Master title style</a:t>
            </a:r>
            <a:endParaRPr lang="en-GB"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GB" smtClean="0"/>
              <a:pPr/>
              <a:t>‹#›</a:t>
            </a:fld>
            <a:endParaRPr lang="en-GB" dirty="0"/>
          </a:p>
        </p:txBody>
      </p:sp>
      <p:sp>
        <p:nvSpPr>
          <p:cNvPr id="20" name="Content Placeholder 2">
            <a:extLst>
              <a:ext uri="{FF2B5EF4-FFF2-40B4-BE49-F238E27FC236}">
                <a16:creationId xmlns:a16="http://schemas.microsoft.com/office/drawing/2014/main"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67082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a:t>Click to edit Master title style</a:t>
            </a:r>
            <a:endParaRPr lang="en-GB"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GB" smtClean="0"/>
              <a:pPr/>
              <a:t>‹#›</a:t>
            </a:fld>
            <a:endParaRPr lang="en-GB" dirty="0"/>
          </a:p>
        </p:txBody>
      </p:sp>
      <p:sp>
        <p:nvSpPr>
          <p:cNvPr id="25" name="Text Placeholder 2">
            <a:extLst>
              <a:ext uri="{FF2B5EF4-FFF2-40B4-BE49-F238E27FC236}">
                <a16:creationId xmlns:a16="http://schemas.microsoft.com/office/drawing/2014/main"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Text Placeholder 4">
            <a:extLst>
              <a:ext uri="{FF2B5EF4-FFF2-40B4-BE49-F238E27FC236}">
                <a16:creationId xmlns:a16="http://schemas.microsoft.com/office/drawing/2014/main"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7" name="Content Placeholder 3">
            <a:extLst>
              <a:ext uri="{FF2B5EF4-FFF2-40B4-BE49-F238E27FC236}">
                <a16:creationId xmlns:a16="http://schemas.microsoft.com/office/drawing/2014/main"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Content Placeholder 5">
            <a:extLst>
              <a:ext uri="{FF2B5EF4-FFF2-40B4-BE49-F238E27FC236}">
                <a16:creationId xmlns:a16="http://schemas.microsoft.com/office/drawing/2014/main"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91671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a:t>Click to edit Master title style</a:t>
            </a:r>
            <a:endParaRPr lang="en-GB"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GB" smtClean="0"/>
              <a:pPr/>
              <a:t>‹#›</a:t>
            </a:fld>
            <a:endParaRPr lang="en-GB" dirty="0"/>
          </a:p>
        </p:txBody>
      </p:sp>
      <p:sp>
        <p:nvSpPr>
          <p:cNvPr id="20" name="Content Placeholder 2">
            <a:extLst>
              <a:ext uri="{FF2B5EF4-FFF2-40B4-BE49-F238E27FC236}">
                <a16:creationId xmlns:a16="http://schemas.microsoft.com/office/drawing/2014/main"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a:extLst>
              <a:ext uri="{FF2B5EF4-FFF2-40B4-BE49-F238E27FC236}">
                <a16:creationId xmlns:a16="http://schemas.microsoft.com/office/drawing/2014/main"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9597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a:extLst>
              <a:ext uri="{FF2B5EF4-FFF2-40B4-BE49-F238E27FC236}">
                <a16:creationId xmlns:a16="http://schemas.microsoft.com/office/drawing/2014/main"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GB" smtClean="0"/>
              <a:t>‹#›</a:t>
            </a:fld>
            <a:endParaRPr lang="en-GB" dirty="0"/>
          </a:p>
        </p:txBody>
      </p:sp>
      <p:sp>
        <p:nvSpPr>
          <p:cNvPr id="5" name="Rectangle 4">
            <a:extLst>
              <a:ext uri="{FF2B5EF4-FFF2-40B4-BE49-F238E27FC236}">
                <a16:creationId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Freeform: Shape 9">
            <a:extLst>
              <a:ext uri="{FF2B5EF4-FFF2-40B4-BE49-F238E27FC236}">
                <a16:creationId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8" name="Freeform: Shape 17">
            <a:extLst>
              <a:ext uri="{FF2B5EF4-FFF2-40B4-BE49-F238E27FC236}">
                <a16:creationId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9" name="Freeform: Shape 11">
            <a:extLst>
              <a:ext uri="{FF2B5EF4-FFF2-40B4-BE49-F238E27FC236}">
                <a16:creationId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7">
            <a:extLst>
              <a:ext uri="{FF2B5EF4-FFF2-40B4-BE49-F238E27FC236}">
                <a16:creationId xmlns:a16="http://schemas.microsoft.com/office/drawing/2014/main"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itle 1">
            <a:extLst>
              <a:ext uri="{FF2B5EF4-FFF2-40B4-BE49-F238E27FC236}">
                <a16:creationId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dirty="0">
                <a:latin typeface="+mj-lt"/>
              </a:rPr>
              <a:t>Click to edit Master title style</a:t>
            </a:r>
          </a:p>
        </p:txBody>
      </p:sp>
      <p:grpSp>
        <p:nvGrpSpPr>
          <p:cNvPr id="12" name="Group 11">
            <a:extLst>
              <a:ext uri="{FF2B5EF4-FFF2-40B4-BE49-F238E27FC236}">
                <a16:creationId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6">
              <a:extLst>
                <a:ext uri="{FF2B5EF4-FFF2-40B4-BE49-F238E27FC236}">
                  <a16:creationId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dirty="0"/>
            </a:p>
          </p:txBody>
        </p:sp>
        <p:sp>
          <p:nvSpPr>
            <p:cNvPr id="17" name="Rectangle: Single Corner Snipped 2">
              <a:extLst>
                <a:ext uri="{FF2B5EF4-FFF2-40B4-BE49-F238E27FC236}">
                  <a16:creationId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8" name="Freeform: Shape 23">
            <a:extLst>
              <a:ext uri="{FF2B5EF4-FFF2-40B4-BE49-F238E27FC236}">
                <a16:creationId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lide Number Placeholder 4">
            <a:extLst>
              <a:ext uri="{FF2B5EF4-FFF2-40B4-BE49-F238E27FC236}">
                <a16:creationId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GB" smtClean="0"/>
              <a:pPr/>
              <a:t>‹#›</a:t>
            </a:fld>
            <a:endParaRPr lang="en-GB" dirty="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4" r:id="rId7"/>
    <p:sldLayoutId id="2147483665" r:id="rId8"/>
    <p:sldLayoutId id="2147483673" r:id="rId9"/>
    <p:sldLayoutId id="2147483662" r:id="rId10"/>
    <p:sldLayoutId id="2147483663" r:id="rId11"/>
    <p:sldLayoutId id="2147483664" r:id="rId12"/>
    <p:sldLayoutId id="2147483675" r:id="rId13"/>
    <p:sldLayoutId id="2147483676" r:id="rId14"/>
    <p:sldLayoutId id="2147483672" r:id="rId15"/>
    <p:sldLayoutId id="2147483667" r:id="rId16"/>
    <p:sldLayoutId id="2147483668"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10.png"/><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image" Target="../media/image260.png"/></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1.png"/><Relationship Id="rId5" Type="http://schemas.openxmlformats.org/officeDocument/2006/relationships/image" Target="../media/image42.png"/><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1.png"/><Relationship Id="rId5" Type="http://schemas.openxmlformats.org/officeDocument/2006/relationships/image" Target="../media/image46.png"/><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image" Target="../media/image330.png"/></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image" Target="../media/image380.png"/></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image" Target="../media/image360.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0.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2761488" y="1819469"/>
            <a:ext cx="7586161" cy="1819843"/>
          </a:xfrm>
        </p:spPr>
        <p:txBody>
          <a:bodyPr/>
          <a:lstStyle/>
          <a:p>
            <a:r>
              <a:rPr lang="en-US" sz="3600" b="0" dirty="0"/>
              <a:t>Improving Performance and Scalability of Algebraic Multigrid through a Specialized MATVEC and Divide and Conquer MATMULT</a:t>
            </a:r>
            <a:endParaRPr lang="en-GB" sz="3600" dirty="0"/>
          </a:p>
        </p:txBody>
      </p:sp>
      <p:sp>
        <p:nvSpPr>
          <p:cNvPr id="3" name="Subtitle 2">
            <a:extLst>
              <a:ext uri="{FF2B5EF4-FFF2-40B4-BE49-F238E27FC236}">
                <a16:creationId xmlns:a16="http://schemas.microsoft.com/office/drawing/2014/main" id="{0D537F64-4C96-4AA8-BB21-E8053A3186DD}"/>
              </a:ext>
            </a:extLst>
          </p:cNvPr>
          <p:cNvSpPr>
            <a:spLocks noGrp="1"/>
          </p:cNvSpPr>
          <p:nvPr>
            <p:ph type="subTitle" idx="1"/>
          </p:nvPr>
        </p:nvSpPr>
        <p:spPr>
          <a:xfrm>
            <a:off x="2761488" y="3721608"/>
            <a:ext cx="7077456" cy="1615502"/>
          </a:xfrm>
        </p:spPr>
        <p:txBody>
          <a:bodyPr>
            <a:normAutofit/>
          </a:bodyPr>
          <a:lstStyle/>
          <a:p>
            <a:pPr marL="0" indent="0">
              <a:buNone/>
            </a:pPr>
            <a:r>
              <a:rPr lang="en-US"/>
              <a:t>Majid Rasouli</a:t>
            </a:r>
          </a:p>
          <a:p>
            <a:pPr marL="0" indent="0">
              <a:buNone/>
            </a:pPr>
            <a:r>
              <a:rPr lang="en-US"/>
              <a:t>University </a:t>
            </a:r>
            <a:r>
              <a:rPr lang="en-US" dirty="0"/>
              <a:t>of Utah</a:t>
            </a:r>
          </a:p>
        </p:txBody>
      </p:sp>
      <p:pic>
        <p:nvPicPr>
          <p:cNvPr id="4" name="Picture 3">
            <a:extLst>
              <a:ext uri="{FF2B5EF4-FFF2-40B4-BE49-F238E27FC236}">
                <a16:creationId xmlns:a16="http://schemas.microsoft.com/office/drawing/2014/main" id="{DF515331-E56C-4799-A1D2-4882F267786C}"/>
              </a:ext>
            </a:extLst>
          </p:cNvPr>
          <p:cNvPicPr>
            <a:picLocks noChangeAspect="1"/>
          </p:cNvPicPr>
          <p:nvPr/>
        </p:nvPicPr>
        <p:blipFill>
          <a:blip r:embed="rId2"/>
          <a:stretch>
            <a:fillRect/>
          </a:stretch>
        </p:blipFill>
        <p:spPr>
          <a:xfrm>
            <a:off x="10745909" y="277367"/>
            <a:ext cx="1066646" cy="1066646"/>
          </a:xfrm>
          <a:prstGeom prst="rect">
            <a:avLst/>
          </a:prstGeom>
        </p:spPr>
      </p:pic>
    </p:spTree>
    <p:extLst>
      <p:ext uri="{BB962C8B-B14F-4D97-AF65-F5344CB8AC3E}">
        <p14:creationId xmlns:p14="http://schemas.microsoft.com/office/powerpoint/2010/main" val="394693459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535531"/>
          </a:xfrm>
        </p:spPr>
        <p:txBody>
          <a:bodyPr/>
          <a:lstStyle/>
          <a:p>
            <a:r>
              <a:rPr lang="en-US" dirty="0"/>
              <a:t>Distributed MATVEC</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GB" smtClean="0"/>
              <a:pPr/>
              <a:t>10</a:t>
            </a:fld>
            <a:endParaRPr lang="en-GB" dirty="0"/>
          </a:p>
        </p:txBody>
      </p:sp>
      <p:pic>
        <p:nvPicPr>
          <p:cNvPr id="4" name="Picture 3">
            <a:extLst>
              <a:ext uri="{FF2B5EF4-FFF2-40B4-BE49-F238E27FC236}">
                <a16:creationId xmlns:a16="http://schemas.microsoft.com/office/drawing/2014/main" id="{2C948D65-3ADC-4E9C-A4D9-7AAAD8BB5F8B}"/>
              </a:ext>
            </a:extLst>
          </p:cNvPr>
          <p:cNvPicPr>
            <a:picLocks noChangeAspect="1"/>
          </p:cNvPicPr>
          <p:nvPr/>
        </p:nvPicPr>
        <p:blipFill>
          <a:blip r:embed="rId2"/>
          <a:stretch>
            <a:fillRect/>
          </a:stretch>
        </p:blipFill>
        <p:spPr>
          <a:xfrm>
            <a:off x="444500" y="1604658"/>
            <a:ext cx="7473819" cy="4281238"/>
          </a:xfrm>
          <a:prstGeom prst="rect">
            <a:avLst/>
          </a:prstGeom>
          <a:solidFill>
            <a:schemeClr val="bg1"/>
          </a:solidFill>
        </p:spPr>
      </p:pic>
      <p:pic>
        <p:nvPicPr>
          <p:cNvPr id="5" name="Picture 4">
            <a:extLst>
              <a:ext uri="{FF2B5EF4-FFF2-40B4-BE49-F238E27FC236}">
                <a16:creationId xmlns:a16="http://schemas.microsoft.com/office/drawing/2014/main" id="{082DFFB2-53B7-440D-8088-7FC0737D8832}"/>
              </a:ext>
            </a:extLst>
          </p:cNvPr>
          <p:cNvPicPr>
            <a:picLocks noChangeAspect="1"/>
          </p:cNvPicPr>
          <p:nvPr/>
        </p:nvPicPr>
        <p:blipFill>
          <a:blip r:embed="rId3"/>
          <a:stretch>
            <a:fillRect/>
          </a:stretch>
        </p:blipFill>
        <p:spPr>
          <a:xfrm>
            <a:off x="10745909" y="277367"/>
            <a:ext cx="1066646" cy="1066646"/>
          </a:xfrm>
          <a:prstGeom prst="rect">
            <a:avLst/>
          </a:prstGeom>
        </p:spPr>
      </p:pic>
    </p:spTree>
    <p:extLst>
      <p:ext uri="{BB962C8B-B14F-4D97-AF65-F5344CB8AC3E}">
        <p14:creationId xmlns:p14="http://schemas.microsoft.com/office/powerpoint/2010/main" val="3184263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535531"/>
          </a:xfrm>
        </p:spPr>
        <p:txBody>
          <a:bodyPr/>
          <a:lstStyle/>
          <a:p>
            <a:r>
              <a:rPr lang="en-US" dirty="0"/>
              <a:t>Distributed MATVEC</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GB" smtClean="0"/>
              <a:pPr/>
              <a:t>11</a:t>
            </a:fld>
            <a:endParaRPr lang="en-GB" dirty="0"/>
          </a:p>
        </p:txBody>
      </p:sp>
      <p:pic>
        <p:nvPicPr>
          <p:cNvPr id="4" name="Picture 3">
            <a:extLst>
              <a:ext uri="{FF2B5EF4-FFF2-40B4-BE49-F238E27FC236}">
                <a16:creationId xmlns:a16="http://schemas.microsoft.com/office/drawing/2014/main" id="{2C948D65-3ADC-4E9C-A4D9-7AAAD8BB5F8B}"/>
              </a:ext>
            </a:extLst>
          </p:cNvPr>
          <p:cNvPicPr>
            <a:picLocks noChangeAspect="1"/>
          </p:cNvPicPr>
          <p:nvPr/>
        </p:nvPicPr>
        <p:blipFill>
          <a:blip r:embed="rId2"/>
          <a:stretch>
            <a:fillRect/>
          </a:stretch>
        </p:blipFill>
        <p:spPr>
          <a:xfrm>
            <a:off x="444501" y="1604658"/>
            <a:ext cx="7473817" cy="4281238"/>
          </a:xfrm>
          <a:prstGeom prst="rect">
            <a:avLst/>
          </a:prstGeom>
          <a:solidFill>
            <a:schemeClr val="bg1"/>
          </a:solidFill>
        </p:spPr>
      </p:pic>
      <p:pic>
        <p:nvPicPr>
          <p:cNvPr id="5" name="Picture 4">
            <a:extLst>
              <a:ext uri="{FF2B5EF4-FFF2-40B4-BE49-F238E27FC236}">
                <a16:creationId xmlns:a16="http://schemas.microsoft.com/office/drawing/2014/main" id="{47261A74-F3B9-4B50-9207-9E106FEBA60C}"/>
              </a:ext>
            </a:extLst>
          </p:cNvPr>
          <p:cNvPicPr>
            <a:picLocks noChangeAspect="1"/>
          </p:cNvPicPr>
          <p:nvPr/>
        </p:nvPicPr>
        <p:blipFill>
          <a:blip r:embed="rId3"/>
          <a:stretch>
            <a:fillRect/>
          </a:stretch>
        </p:blipFill>
        <p:spPr>
          <a:xfrm>
            <a:off x="10745909" y="277367"/>
            <a:ext cx="1066646" cy="1066646"/>
          </a:xfrm>
          <a:prstGeom prst="rect">
            <a:avLst/>
          </a:prstGeom>
        </p:spPr>
      </p:pic>
    </p:spTree>
    <p:extLst>
      <p:ext uri="{BB962C8B-B14F-4D97-AF65-F5344CB8AC3E}">
        <p14:creationId xmlns:p14="http://schemas.microsoft.com/office/powerpoint/2010/main" val="2946953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535531"/>
          </a:xfrm>
        </p:spPr>
        <p:txBody>
          <a:bodyPr/>
          <a:lstStyle/>
          <a:p>
            <a:r>
              <a:rPr lang="en-US" dirty="0"/>
              <a:t>Distributed MATVEC</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GB" smtClean="0"/>
              <a:pPr/>
              <a:t>12</a:t>
            </a:fld>
            <a:endParaRPr lang="en-GB" dirty="0"/>
          </a:p>
        </p:txBody>
      </p:sp>
      <p:pic>
        <p:nvPicPr>
          <p:cNvPr id="4" name="Picture 3">
            <a:extLst>
              <a:ext uri="{FF2B5EF4-FFF2-40B4-BE49-F238E27FC236}">
                <a16:creationId xmlns:a16="http://schemas.microsoft.com/office/drawing/2014/main" id="{2C948D65-3ADC-4E9C-A4D9-7AAAD8BB5F8B}"/>
              </a:ext>
            </a:extLst>
          </p:cNvPr>
          <p:cNvPicPr>
            <a:picLocks noChangeAspect="1"/>
          </p:cNvPicPr>
          <p:nvPr/>
        </p:nvPicPr>
        <p:blipFill>
          <a:blip r:embed="rId3"/>
          <a:stretch>
            <a:fillRect/>
          </a:stretch>
        </p:blipFill>
        <p:spPr>
          <a:xfrm>
            <a:off x="444501" y="1604658"/>
            <a:ext cx="7473817" cy="4281237"/>
          </a:xfrm>
          <a:prstGeom prst="rect">
            <a:avLst/>
          </a:prstGeom>
          <a:solidFill>
            <a:schemeClr val="bg1"/>
          </a:solidFill>
        </p:spPr>
      </p:pic>
      <p:sp>
        <p:nvSpPr>
          <p:cNvPr id="5" name="Text Placeholder 9">
            <a:extLst>
              <a:ext uri="{FF2B5EF4-FFF2-40B4-BE49-F238E27FC236}">
                <a16:creationId xmlns:a16="http://schemas.microsoft.com/office/drawing/2014/main" id="{78B8813B-54B8-4B41-A6C6-CE3EFE1FE5CD}"/>
              </a:ext>
            </a:extLst>
          </p:cNvPr>
          <p:cNvSpPr>
            <a:spLocks noGrp="1"/>
          </p:cNvSpPr>
          <p:nvPr>
            <p:ph type="body" sz="quarter" idx="13"/>
          </p:nvPr>
        </p:nvSpPr>
        <p:spPr>
          <a:xfrm>
            <a:off x="8253963" y="3745277"/>
            <a:ext cx="3938037" cy="2349456"/>
          </a:xfrm>
        </p:spPr>
        <p:txBody>
          <a:bodyPr/>
          <a:lstStyle/>
          <a:p>
            <a:pPr marL="514350" indent="-514350">
              <a:buFont typeface="+mj-lt"/>
              <a:buAutoNum type="arabicPeriod"/>
            </a:pPr>
            <a:r>
              <a:rPr lang="en-US" sz="3000" dirty="0"/>
              <a:t>Local loop</a:t>
            </a:r>
          </a:p>
          <a:p>
            <a:pPr marL="514350" indent="-514350">
              <a:buFont typeface="+mj-lt"/>
              <a:buAutoNum type="arabicPeriod"/>
            </a:pPr>
            <a:r>
              <a:rPr lang="en-US" sz="3000" dirty="0"/>
              <a:t>Communication</a:t>
            </a:r>
          </a:p>
          <a:p>
            <a:pPr marL="514350" indent="-514350">
              <a:buFont typeface="+mj-lt"/>
              <a:buAutoNum type="arabicPeriod"/>
            </a:pPr>
            <a:r>
              <a:rPr lang="en-US" sz="3000" dirty="0"/>
              <a:t>Remote loop</a:t>
            </a:r>
          </a:p>
        </p:txBody>
      </p:sp>
      <p:pic>
        <p:nvPicPr>
          <p:cNvPr id="6" name="Picture 5">
            <a:extLst>
              <a:ext uri="{FF2B5EF4-FFF2-40B4-BE49-F238E27FC236}">
                <a16:creationId xmlns:a16="http://schemas.microsoft.com/office/drawing/2014/main" id="{030EB781-34DC-4E40-AF1F-8073F5B90223}"/>
              </a:ext>
            </a:extLst>
          </p:cNvPr>
          <p:cNvPicPr>
            <a:picLocks noChangeAspect="1"/>
          </p:cNvPicPr>
          <p:nvPr/>
        </p:nvPicPr>
        <p:blipFill>
          <a:blip r:embed="rId4"/>
          <a:stretch>
            <a:fillRect/>
          </a:stretch>
        </p:blipFill>
        <p:spPr>
          <a:xfrm>
            <a:off x="10745909" y="277367"/>
            <a:ext cx="1066646" cy="1066646"/>
          </a:xfrm>
          <a:prstGeom prst="rect">
            <a:avLst/>
          </a:prstGeom>
        </p:spPr>
      </p:pic>
    </p:spTree>
    <p:extLst>
      <p:ext uri="{BB962C8B-B14F-4D97-AF65-F5344CB8AC3E}">
        <p14:creationId xmlns:p14="http://schemas.microsoft.com/office/powerpoint/2010/main" val="2870029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535531"/>
          </a:xfrm>
        </p:spPr>
        <p:txBody>
          <a:bodyPr/>
          <a:lstStyle/>
          <a:p>
            <a:r>
              <a:rPr lang="en-US" dirty="0"/>
              <a:t>Problem</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GB" smtClean="0"/>
              <a:pPr/>
              <a:t>13</a:t>
            </a:fld>
            <a:endParaRPr lang="en-GB" dirty="0"/>
          </a:p>
        </p:txBody>
      </p:sp>
      <p:sp>
        <p:nvSpPr>
          <p:cNvPr id="4" name="Rectangle 3">
            <a:extLst>
              <a:ext uri="{FF2B5EF4-FFF2-40B4-BE49-F238E27FC236}">
                <a16:creationId xmlns:a16="http://schemas.microsoft.com/office/drawing/2014/main" id="{54E96212-D60B-433E-9283-6A49B67B15CC}"/>
              </a:ext>
            </a:extLst>
          </p:cNvPr>
          <p:cNvSpPr/>
          <p:nvPr/>
        </p:nvSpPr>
        <p:spPr>
          <a:xfrm>
            <a:off x="6457560" y="2872409"/>
            <a:ext cx="1903445" cy="17354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0CDF5FE-437A-4AC4-BF3A-10C03E193D48}"/>
              </a:ext>
            </a:extLst>
          </p:cNvPr>
          <p:cNvSpPr/>
          <p:nvPr/>
        </p:nvSpPr>
        <p:spPr>
          <a:xfrm rot="5400000">
            <a:off x="8401826" y="3254965"/>
            <a:ext cx="1735495" cy="9703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AD3FED4-B914-42A0-B774-2A52FD65E230}"/>
              </a:ext>
            </a:extLst>
          </p:cNvPr>
          <p:cNvSpPr/>
          <p:nvPr/>
        </p:nvSpPr>
        <p:spPr>
          <a:xfrm>
            <a:off x="4360505" y="3254964"/>
            <a:ext cx="1735495" cy="9703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BB95C0-646D-4D2B-A687-62216C850B48}"/>
              </a:ext>
            </a:extLst>
          </p:cNvPr>
          <p:cNvSpPr/>
          <p:nvPr/>
        </p:nvSpPr>
        <p:spPr>
          <a:xfrm>
            <a:off x="2218252" y="3254964"/>
            <a:ext cx="977189" cy="97038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FACA09C-EC5E-4D38-BC3A-9EFF86A84A23}"/>
              </a:ext>
            </a:extLst>
          </p:cNvPr>
          <p:cNvSpPr/>
          <p:nvPr/>
        </p:nvSpPr>
        <p:spPr>
          <a:xfrm>
            <a:off x="3530420" y="3499375"/>
            <a:ext cx="495106" cy="152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364B8D5D-4F89-42F6-81C6-26594D135C72}"/>
              </a:ext>
            </a:extLst>
          </p:cNvPr>
          <p:cNvSpPr/>
          <p:nvPr/>
        </p:nvSpPr>
        <p:spPr>
          <a:xfrm>
            <a:off x="3530420" y="3740156"/>
            <a:ext cx="495106" cy="152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AECB8827-54A9-4F5C-890C-00E6F9FD07FD}"/>
              </a:ext>
            </a:extLst>
          </p:cNvPr>
          <p:cNvSpPr txBox="1"/>
          <p:nvPr/>
        </p:nvSpPr>
        <p:spPr>
          <a:xfrm>
            <a:off x="4978824" y="4697322"/>
            <a:ext cx="450764" cy="615553"/>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rtlCol="0">
            <a:spAutoFit/>
          </a:bodyPr>
          <a:lstStyle/>
          <a:p>
            <a:r>
              <a:rPr lang="en-US" sz="3400" b="1" i="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mbria Math" panose="02040503050406030204" pitchFamily="18" charset="0"/>
                <a:ea typeface="Cambria Math" panose="02040503050406030204" pitchFamily="18" charset="0"/>
              </a:rPr>
              <a:t>R</a:t>
            </a:r>
            <a:endParaRPr lang="en-US" sz="3400" b="1" i="1" dirty="0">
              <a:ln w="22225">
                <a:solidFill>
                  <a:schemeClr val="accent2"/>
                </a:solidFill>
                <a:prstDash val="solid"/>
              </a:ln>
              <a:solidFill>
                <a:schemeClr val="accent2">
                  <a:lumMod val="40000"/>
                  <a:lumOff val="60000"/>
                </a:schemeClr>
              </a:solidFill>
              <a:latin typeface="Cambria Math" panose="02040503050406030204" pitchFamily="18" charset="0"/>
              <a:ea typeface="Cambria Math" panose="02040503050406030204" pitchFamily="18" charset="0"/>
            </a:endParaRPr>
          </a:p>
        </p:txBody>
      </p:sp>
      <p:sp>
        <p:nvSpPr>
          <p:cNvPr id="14" name="TextBox 13">
            <a:extLst>
              <a:ext uri="{FF2B5EF4-FFF2-40B4-BE49-F238E27FC236}">
                <a16:creationId xmlns:a16="http://schemas.microsoft.com/office/drawing/2014/main" id="{6A7B8322-40A4-44BE-B4AC-6EB5BA50F593}"/>
              </a:ext>
            </a:extLst>
          </p:cNvPr>
          <p:cNvSpPr txBox="1"/>
          <p:nvPr/>
        </p:nvSpPr>
        <p:spPr>
          <a:xfrm>
            <a:off x="7159854" y="4697321"/>
            <a:ext cx="450764" cy="615553"/>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rtlCol="0">
            <a:spAutoFit/>
          </a:bodyPr>
          <a:lstStyle/>
          <a:p>
            <a:r>
              <a:rPr lang="en-US" sz="3400" b="1" i="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mbria Math" panose="02040503050406030204" pitchFamily="18" charset="0"/>
                <a:ea typeface="Cambria Math" panose="02040503050406030204" pitchFamily="18" charset="0"/>
              </a:rPr>
              <a:t>A</a:t>
            </a:r>
            <a:endParaRPr lang="en-US" sz="3400" b="1" i="1" dirty="0">
              <a:ln w="22225">
                <a:solidFill>
                  <a:schemeClr val="accent2"/>
                </a:solidFill>
                <a:prstDash val="solid"/>
              </a:ln>
              <a:solidFill>
                <a:schemeClr val="accent2">
                  <a:lumMod val="40000"/>
                  <a:lumOff val="60000"/>
                </a:schemeClr>
              </a:solidFill>
              <a:latin typeface="Cambria Math" panose="02040503050406030204" pitchFamily="18" charset="0"/>
              <a:ea typeface="Cambria Math" panose="02040503050406030204" pitchFamily="18" charset="0"/>
            </a:endParaRPr>
          </a:p>
        </p:txBody>
      </p:sp>
      <p:sp>
        <p:nvSpPr>
          <p:cNvPr id="15" name="TextBox 14">
            <a:extLst>
              <a:ext uri="{FF2B5EF4-FFF2-40B4-BE49-F238E27FC236}">
                <a16:creationId xmlns:a16="http://schemas.microsoft.com/office/drawing/2014/main" id="{CB11E8F6-4043-4A2C-A791-5767293DCB1B}"/>
              </a:ext>
            </a:extLst>
          </p:cNvPr>
          <p:cNvSpPr txBox="1"/>
          <p:nvPr/>
        </p:nvSpPr>
        <p:spPr>
          <a:xfrm>
            <a:off x="9020145" y="4697320"/>
            <a:ext cx="428322" cy="615553"/>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rtlCol="0">
            <a:spAutoFit/>
          </a:bodyPr>
          <a:lstStyle/>
          <a:p>
            <a:r>
              <a:rPr lang="en-US" sz="3400" b="1" i="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mbria Math" panose="02040503050406030204" pitchFamily="18" charset="0"/>
                <a:ea typeface="Cambria Math" panose="02040503050406030204" pitchFamily="18" charset="0"/>
              </a:rPr>
              <a:t>P</a:t>
            </a:r>
            <a:endParaRPr lang="en-US" sz="3400" b="1" i="1" dirty="0">
              <a:ln w="22225">
                <a:solidFill>
                  <a:schemeClr val="accent2"/>
                </a:solidFill>
                <a:prstDash val="solid"/>
              </a:ln>
              <a:solidFill>
                <a:schemeClr val="accent2">
                  <a:lumMod val="40000"/>
                  <a:lumOff val="60000"/>
                </a:schemeClr>
              </a:solidFill>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2347D47-C1C2-4D4D-BE97-C24EDA4EF7FD}"/>
                  </a:ext>
                </a:extLst>
              </p:cNvPr>
              <p:cNvSpPr txBox="1"/>
              <p:nvPr/>
            </p:nvSpPr>
            <p:spPr>
              <a:xfrm>
                <a:off x="2352806" y="4607903"/>
                <a:ext cx="1661480" cy="615553"/>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400" b="1" i="1"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mbria Math" panose="02040503050406030204" pitchFamily="18" charset="0"/>
                            </a:rPr>
                          </m:ctrlPr>
                        </m:sSubPr>
                        <m:e>
                          <m:r>
                            <a:rPr lang="en-US" sz="3400" b="1" i="1"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mbria Math" panose="02040503050406030204" pitchFamily="18" charset="0"/>
                            </a:rPr>
                            <m:t>𝑨</m:t>
                          </m:r>
                        </m:e>
                        <m:sub>
                          <m:r>
                            <a:rPr lang="en-US" sz="3400" b="1" i="1"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mbria Math" panose="02040503050406030204" pitchFamily="18" charset="0"/>
                            </a:rPr>
                            <m:t>𝒄𝒐𝒂𝒓𝒔𝒆</m:t>
                          </m:r>
                        </m:sub>
                      </m:sSub>
                    </m:oMath>
                  </m:oMathPara>
                </a14:m>
                <a:endParaRPr lang="en-US" sz="3400" b="1" dirty="0">
                  <a:ln w="22225">
                    <a:solidFill>
                      <a:schemeClr val="accent2"/>
                    </a:solidFill>
                    <a:prstDash val="solid"/>
                  </a:ln>
                  <a:solidFill>
                    <a:schemeClr val="accent2">
                      <a:lumMod val="40000"/>
                      <a:lumOff val="60000"/>
                    </a:schemeClr>
                  </a:solidFill>
                </a:endParaRPr>
              </a:p>
            </p:txBody>
          </p:sp>
        </mc:Choice>
        <mc:Fallback xmlns="">
          <p:sp>
            <p:nvSpPr>
              <p:cNvPr id="16" name="TextBox 15">
                <a:extLst>
                  <a:ext uri="{FF2B5EF4-FFF2-40B4-BE49-F238E27FC236}">
                    <a16:creationId xmlns:a16="http://schemas.microsoft.com/office/drawing/2014/main" id="{62347D47-C1C2-4D4D-BE97-C24EDA4EF7FD}"/>
                  </a:ext>
                </a:extLst>
              </p:cNvPr>
              <p:cNvSpPr txBox="1">
                <a:spLocks noRot="1" noChangeAspect="1" noMove="1" noResize="1" noEditPoints="1" noAdjustHandles="1" noChangeArrowheads="1" noChangeShapeType="1" noTextEdit="1"/>
              </p:cNvSpPr>
              <p:nvPr/>
            </p:nvSpPr>
            <p:spPr>
              <a:xfrm>
                <a:off x="2352806" y="4607903"/>
                <a:ext cx="1661480" cy="615553"/>
              </a:xfrm>
              <a:prstGeom prst="rect">
                <a:avLst/>
              </a:prstGeom>
              <a:blipFill>
                <a:blip r:embed="rId2"/>
                <a:stretch>
                  <a:fillRect/>
                </a:stretch>
              </a:blipFill>
              <a:ln>
                <a:noFill/>
              </a:ln>
            </p:spPr>
            <p:txBody>
              <a:bodyPr/>
              <a:lstStyle/>
              <a:p>
                <a:r>
                  <a:rPr lang="en-US">
                    <a:noFill/>
                  </a:rPr>
                  <a:t> </a:t>
                </a:r>
              </a:p>
            </p:txBody>
          </p:sp>
        </mc:Fallback>
      </mc:AlternateContent>
      <p:pic>
        <p:nvPicPr>
          <p:cNvPr id="17" name="Picture 16">
            <a:extLst>
              <a:ext uri="{FF2B5EF4-FFF2-40B4-BE49-F238E27FC236}">
                <a16:creationId xmlns:a16="http://schemas.microsoft.com/office/drawing/2014/main" id="{D6A45A0D-DBBB-4B8A-A244-11FFFD25BA6A}"/>
              </a:ext>
            </a:extLst>
          </p:cNvPr>
          <p:cNvPicPr>
            <a:picLocks noChangeAspect="1"/>
          </p:cNvPicPr>
          <p:nvPr/>
        </p:nvPicPr>
        <p:blipFill>
          <a:blip r:embed="rId3"/>
          <a:stretch>
            <a:fillRect/>
          </a:stretch>
        </p:blipFill>
        <p:spPr>
          <a:xfrm>
            <a:off x="10745909" y="277367"/>
            <a:ext cx="1066646" cy="1066646"/>
          </a:xfrm>
          <a:prstGeom prst="rect">
            <a:avLst/>
          </a:prstGeom>
        </p:spPr>
      </p:pic>
    </p:spTree>
    <p:extLst>
      <p:ext uri="{BB962C8B-B14F-4D97-AF65-F5344CB8AC3E}">
        <p14:creationId xmlns:p14="http://schemas.microsoft.com/office/powerpoint/2010/main" val="237461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p:txBody>
          <a:bodyPr/>
          <a:lstStyle/>
          <a:p>
            <a:r>
              <a:rPr lang="en-GB" dirty="0"/>
              <a:t>Problem</a:t>
            </a:r>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444500" y="1196760"/>
            <a:ext cx="6718300" cy="4093243"/>
          </a:xfrm>
        </p:spPr>
        <p:txBody>
          <a:bodyPr/>
          <a:lstStyle/>
          <a:p>
            <a:pPr marL="0" indent="0">
              <a:buNone/>
            </a:pPr>
            <a:r>
              <a:rPr lang="en-US" sz="3000" dirty="0"/>
              <a:t>Florida Matrix Collection: ecology2</a:t>
            </a:r>
          </a:p>
          <a:p>
            <a:pPr marL="0" indent="0">
              <a:buNone/>
            </a:pPr>
            <a:r>
              <a:rPr lang="en-US" sz="3000" dirty="0"/>
              <a:t>Left: input matrix, right: level 5</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GB" smtClean="0"/>
              <a:pPr/>
              <a:t>14</a:t>
            </a:fld>
            <a:endParaRPr lang="en-GB" dirty="0"/>
          </a:p>
        </p:txBody>
      </p:sp>
      <p:pic>
        <p:nvPicPr>
          <p:cNvPr id="4" name="Picture 3">
            <a:extLst>
              <a:ext uri="{FF2B5EF4-FFF2-40B4-BE49-F238E27FC236}">
                <a16:creationId xmlns:a16="http://schemas.microsoft.com/office/drawing/2014/main" id="{CD07A4E1-18FD-4B6E-A947-7063252602D0}"/>
              </a:ext>
            </a:extLst>
          </p:cNvPr>
          <p:cNvPicPr>
            <a:picLocks noChangeAspect="1"/>
          </p:cNvPicPr>
          <p:nvPr/>
        </p:nvPicPr>
        <p:blipFill>
          <a:blip r:embed="rId2"/>
          <a:stretch>
            <a:fillRect/>
          </a:stretch>
        </p:blipFill>
        <p:spPr>
          <a:xfrm>
            <a:off x="1364421" y="2365173"/>
            <a:ext cx="4145952" cy="4155824"/>
          </a:xfrm>
          <a:prstGeom prst="rect">
            <a:avLst/>
          </a:prstGeom>
        </p:spPr>
      </p:pic>
      <p:pic>
        <p:nvPicPr>
          <p:cNvPr id="6" name="Picture 5">
            <a:extLst>
              <a:ext uri="{FF2B5EF4-FFF2-40B4-BE49-F238E27FC236}">
                <a16:creationId xmlns:a16="http://schemas.microsoft.com/office/drawing/2014/main" id="{61628C08-FADF-4C2F-8BEA-1EB1411FACF5}"/>
              </a:ext>
            </a:extLst>
          </p:cNvPr>
          <p:cNvPicPr>
            <a:picLocks noChangeAspect="1"/>
          </p:cNvPicPr>
          <p:nvPr/>
        </p:nvPicPr>
        <p:blipFill>
          <a:blip r:embed="rId3"/>
          <a:stretch>
            <a:fillRect/>
          </a:stretch>
        </p:blipFill>
        <p:spPr>
          <a:xfrm>
            <a:off x="6985966" y="2365173"/>
            <a:ext cx="4107612" cy="4155824"/>
          </a:xfrm>
          <a:prstGeom prst="rect">
            <a:avLst/>
          </a:prstGeom>
        </p:spPr>
      </p:pic>
      <p:pic>
        <p:nvPicPr>
          <p:cNvPr id="8" name="Picture 7">
            <a:extLst>
              <a:ext uri="{FF2B5EF4-FFF2-40B4-BE49-F238E27FC236}">
                <a16:creationId xmlns:a16="http://schemas.microsoft.com/office/drawing/2014/main" id="{96ED1E28-6612-45DB-AA6A-8B33FE58F9A2}"/>
              </a:ext>
            </a:extLst>
          </p:cNvPr>
          <p:cNvPicPr>
            <a:picLocks noChangeAspect="1"/>
          </p:cNvPicPr>
          <p:nvPr/>
        </p:nvPicPr>
        <p:blipFill>
          <a:blip r:embed="rId4"/>
          <a:stretch>
            <a:fillRect/>
          </a:stretch>
        </p:blipFill>
        <p:spPr>
          <a:xfrm>
            <a:off x="10745909" y="277367"/>
            <a:ext cx="1066646" cy="1066646"/>
          </a:xfrm>
          <a:prstGeom prst="rect">
            <a:avLst/>
          </a:prstGeom>
        </p:spPr>
      </p:pic>
    </p:spTree>
    <p:extLst>
      <p:ext uri="{BB962C8B-B14F-4D97-AF65-F5344CB8AC3E}">
        <p14:creationId xmlns:p14="http://schemas.microsoft.com/office/powerpoint/2010/main" val="1714562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p:txBody>
          <a:bodyPr/>
          <a:lstStyle/>
          <a:p>
            <a:r>
              <a:rPr lang="en-GB" dirty="0"/>
              <a:t>Problem</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GB" smtClean="0"/>
              <a:pPr/>
              <a:t>15</a:t>
            </a:fld>
            <a:endParaRPr lang="en-GB" dirty="0"/>
          </a:p>
        </p:txBody>
      </p:sp>
      <p:pic>
        <p:nvPicPr>
          <p:cNvPr id="4" name="Picture 3">
            <a:extLst>
              <a:ext uri="{FF2B5EF4-FFF2-40B4-BE49-F238E27FC236}">
                <a16:creationId xmlns:a16="http://schemas.microsoft.com/office/drawing/2014/main" id="{C368A2BF-8220-400F-B73C-B5E8CFD660D1}"/>
              </a:ext>
            </a:extLst>
          </p:cNvPr>
          <p:cNvPicPr>
            <a:picLocks noChangeAspect="1"/>
          </p:cNvPicPr>
          <p:nvPr/>
        </p:nvPicPr>
        <p:blipFill>
          <a:blip r:embed="rId2"/>
          <a:stretch>
            <a:fillRect/>
          </a:stretch>
        </p:blipFill>
        <p:spPr>
          <a:xfrm>
            <a:off x="3816626" y="1187841"/>
            <a:ext cx="7930874" cy="4954752"/>
          </a:xfrm>
          <a:prstGeom prst="rect">
            <a:avLst/>
          </a:prstGeom>
        </p:spPr>
      </p:pic>
      <p:sp>
        <p:nvSpPr>
          <p:cNvPr id="5" name="Text Placeholder 9">
            <a:extLst>
              <a:ext uri="{FF2B5EF4-FFF2-40B4-BE49-F238E27FC236}">
                <a16:creationId xmlns:a16="http://schemas.microsoft.com/office/drawing/2014/main" id="{F26207D5-A934-4AA2-BE6F-3CD6A87B1141}"/>
              </a:ext>
            </a:extLst>
          </p:cNvPr>
          <p:cNvSpPr>
            <a:spLocks noGrp="1"/>
          </p:cNvSpPr>
          <p:nvPr>
            <p:ph type="body" sz="quarter" idx="13"/>
          </p:nvPr>
        </p:nvSpPr>
        <p:spPr>
          <a:xfrm>
            <a:off x="362256" y="1117637"/>
            <a:ext cx="3454370" cy="2440572"/>
          </a:xfrm>
        </p:spPr>
        <p:txBody>
          <a:bodyPr/>
          <a:lstStyle/>
          <a:p>
            <a:r>
              <a:rPr lang="en-US" sz="2200" dirty="0"/>
              <a:t>Average time for one MATVEC</a:t>
            </a:r>
          </a:p>
          <a:p>
            <a:r>
              <a:rPr lang="en-US" sz="2200" dirty="0"/>
              <a:t>Matrix ID 1883 from Florida Matrix Collection</a:t>
            </a:r>
          </a:p>
          <a:p>
            <a:r>
              <a:rPr lang="en-US" sz="2200" dirty="0"/>
              <a:t>On 1008 processors</a:t>
            </a:r>
          </a:p>
        </p:txBody>
      </p:sp>
    </p:spTree>
    <p:extLst>
      <p:ext uri="{BB962C8B-B14F-4D97-AF65-F5344CB8AC3E}">
        <p14:creationId xmlns:p14="http://schemas.microsoft.com/office/powerpoint/2010/main" val="1896733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535531"/>
          </a:xfrm>
        </p:spPr>
        <p:txBody>
          <a:bodyPr/>
          <a:lstStyle/>
          <a:p>
            <a:r>
              <a:rPr lang="en-US" dirty="0"/>
              <a:t>Improving MATVEC</a:t>
            </a:r>
            <a:endParaRPr lang="en-GB" dirty="0"/>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444500" y="1625385"/>
            <a:ext cx="6718300" cy="4480140"/>
          </a:xfrm>
        </p:spPr>
        <p:txBody>
          <a:bodyPr/>
          <a:lstStyle/>
          <a:p>
            <a:pPr marL="0" indent="0">
              <a:buNone/>
            </a:pPr>
            <a:r>
              <a:rPr lang="en-US" sz="3000" dirty="0"/>
              <a:t>Optimized in both shared memory and distributed </a:t>
            </a:r>
            <a:r>
              <a:rPr lang="en-US" sz="3000"/>
              <a:t>memory aspects.</a:t>
            </a:r>
            <a:endParaRPr lang="en-US" sz="3000" dirty="0"/>
          </a:p>
          <a:p>
            <a:pPr marL="514350" indent="-514350">
              <a:buFont typeface="+mj-lt"/>
              <a:buAutoNum type="romanUcPeriod"/>
            </a:pPr>
            <a:r>
              <a:rPr lang="en-US" sz="3000" dirty="0"/>
              <a:t>Process Shrinking</a:t>
            </a:r>
          </a:p>
          <a:p>
            <a:pPr marL="514350" indent="-514350">
              <a:buFont typeface="+mj-lt"/>
              <a:buAutoNum type="romanUcPeriod"/>
            </a:pPr>
            <a:r>
              <a:rPr lang="en-US" sz="3000" dirty="0"/>
              <a:t>Local MATVEC</a:t>
            </a:r>
          </a:p>
          <a:p>
            <a:pPr marL="514350" indent="-514350">
              <a:buFont typeface="+mj-lt"/>
              <a:buAutoNum type="romanUcPeriod"/>
            </a:pPr>
            <a:r>
              <a:rPr lang="en-US" sz="3000" dirty="0"/>
              <a:t>Load-balance</a:t>
            </a:r>
          </a:p>
          <a:p>
            <a:pPr marL="514350" indent="-514350">
              <a:buFont typeface="+mj-lt"/>
              <a:buAutoNum type="romanUcPeriod"/>
            </a:pPr>
            <a:r>
              <a:rPr lang="en-US" sz="3000" dirty="0"/>
              <a:t>Dense MATVEC</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GB" smtClean="0"/>
              <a:pPr/>
              <a:t>16</a:t>
            </a:fld>
            <a:endParaRPr lang="en-GB" dirty="0"/>
          </a:p>
        </p:txBody>
      </p:sp>
      <p:pic>
        <p:nvPicPr>
          <p:cNvPr id="5" name="Picture 4">
            <a:extLst>
              <a:ext uri="{FF2B5EF4-FFF2-40B4-BE49-F238E27FC236}">
                <a16:creationId xmlns:a16="http://schemas.microsoft.com/office/drawing/2014/main" id="{EF2BA9A8-5906-4C7B-ABBF-543D021CE292}"/>
              </a:ext>
            </a:extLst>
          </p:cNvPr>
          <p:cNvPicPr>
            <a:picLocks noChangeAspect="1"/>
          </p:cNvPicPr>
          <p:nvPr/>
        </p:nvPicPr>
        <p:blipFill>
          <a:blip r:embed="rId2"/>
          <a:stretch>
            <a:fillRect/>
          </a:stretch>
        </p:blipFill>
        <p:spPr>
          <a:xfrm>
            <a:off x="10745909" y="277367"/>
            <a:ext cx="1066646" cy="1066646"/>
          </a:xfrm>
          <a:prstGeom prst="rect">
            <a:avLst/>
          </a:prstGeom>
        </p:spPr>
      </p:pic>
    </p:spTree>
    <p:extLst>
      <p:ext uri="{BB962C8B-B14F-4D97-AF65-F5344CB8AC3E}">
        <p14:creationId xmlns:p14="http://schemas.microsoft.com/office/powerpoint/2010/main" val="70346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p:txBody>
          <a:bodyPr/>
          <a:lstStyle/>
          <a:p>
            <a:r>
              <a:rPr lang="en-GB" dirty="0"/>
              <a:t>I. Process Shrinking</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GB" smtClean="0"/>
              <a:pPr/>
              <a:t>17</a:t>
            </a:fld>
            <a:endParaRPr lang="en-GB" dirty="0"/>
          </a:p>
        </p:txBody>
      </p:sp>
      <p:sp>
        <p:nvSpPr>
          <p:cNvPr id="9" name="Rectangle 8">
            <a:extLst>
              <a:ext uri="{FF2B5EF4-FFF2-40B4-BE49-F238E27FC236}">
                <a16:creationId xmlns:a16="http://schemas.microsoft.com/office/drawing/2014/main" id="{7C1BB262-162A-4AF3-A7E8-30DEFCE3A3C0}"/>
              </a:ext>
            </a:extLst>
          </p:cNvPr>
          <p:cNvSpPr/>
          <p:nvPr/>
        </p:nvSpPr>
        <p:spPr>
          <a:xfrm>
            <a:off x="2258815" y="2333765"/>
            <a:ext cx="2334078" cy="95172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800" dirty="0"/>
              <a:t>More Processors</a:t>
            </a:r>
          </a:p>
        </p:txBody>
      </p:sp>
      <p:cxnSp>
        <p:nvCxnSpPr>
          <p:cNvPr id="11" name="Straight Arrow Connector 10">
            <a:extLst>
              <a:ext uri="{FF2B5EF4-FFF2-40B4-BE49-F238E27FC236}">
                <a16:creationId xmlns:a16="http://schemas.microsoft.com/office/drawing/2014/main" id="{1BA42A84-4A9D-40DE-BEF8-68E24A6460F5}"/>
              </a:ext>
            </a:extLst>
          </p:cNvPr>
          <p:cNvCxnSpPr/>
          <p:nvPr/>
        </p:nvCxnSpPr>
        <p:spPr>
          <a:xfrm flipV="1">
            <a:off x="4749341" y="2148995"/>
            <a:ext cx="1352939" cy="660631"/>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cxnSp>
        <p:nvCxnSpPr>
          <p:cNvPr id="12" name="Straight Arrow Connector 11">
            <a:extLst>
              <a:ext uri="{FF2B5EF4-FFF2-40B4-BE49-F238E27FC236}">
                <a16:creationId xmlns:a16="http://schemas.microsoft.com/office/drawing/2014/main" id="{013940B8-524F-4EED-BE69-A8F70316402D}"/>
              </a:ext>
            </a:extLst>
          </p:cNvPr>
          <p:cNvCxnSpPr>
            <a:cxnSpLocks/>
          </p:cNvCxnSpPr>
          <p:nvPr/>
        </p:nvCxnSpPr>
        <p:spPr>
          <a:xfrm>
            <a:off x="4749341" y="2809626"/>
            <a:ext cx="1352939" cy="587829"/>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5" name="Rectangle 14">
            <a:extLst>
              <a:ext uri="{FF2B5EF4-FFF2-40B4-BE49-F238E27FC236}">
                <a16:creationId xmlns:a16="http://schemas.microsoft.com/office/drawing/2014/main" id="{B709197F-D5AA-48EB-A415-D737E73D0B29}"/>
              </a:ext>
            </a:extLst>
          </p:cNvPr>
          <p:cNvSpPr/>
          <p:nvPr/>
        </p:nvSpPr>
        <p:spPr>
          <a:xfrm>
            <a:off x="6258728" y="1682464"/>
            <a:ext cx="2970542" cy="95172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800" dirty="0"/>
              <a:t>More Computing Power</a:t>
            </a:r>
          </a:p>
        </p:txBody>
      </p:sp>
      <p:sp>
        <p:nvSpPr>
          <p:cNvPr id="16" name="Rectangle 15">
            <a:extLst>
              <a:ext uri="{FF2B5EF4-FFF2-40B4-BE49-F238E27FC236}">
                <a16:creationId xmlns:a16="http://schemas.microsoft.com/office/drawing/2014/main" id="{B9414EB2-9773-4311-9DDF-A2FE7F779F02}"/>
              </a:ext>
            </a:extLst>
          </p:cNvPr>
          <p:cNvSpPr/>
          <p:nvPr/>
        </p:nvSpPr>
        <p:spPr>
          <a:xfrm>
            <a:off x="6258727" y="2921593"/>
            <a:ext cx="2970541" cy="95172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800" dirty="0"/>
              <a:t>More Communication</a:t>
            </a:r>
          </a:p>
        </p:txBody>
      </p:sp>
      <p:sp>
        <p:nvSpPr>
          <p:cNvPr id="10" name="Text Placeholder 9">
            <a:extLst>
              <a:ext uri="{FF2B5EF4-FFF2-40B4-BE49-F238E27FC236}">
                <a16:creationId xmlns:a16="http://schemas.microsoft.com/office/drawing/2014/main" id="{8A32E359-9E27-4DF8-8D8C-86C4BCB717E9}"/>
              </a:ext>
            </a:extLst>
          </p:cNvPr>
          <p:cNvSpPr txBox="1">
            <a:spLocks/>
          </p:cNvSpPr>
          <p:nvPr/>
        </p:nvSpPr>
        <p:spPr>
          <a:xfrm>
            <a:off x="444500" y="4477324"/>
            <a:ext cx="10565622" cy="1979460"/>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60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400" kern="1200">
                <a:solidFill>
                  <a:schemeClr val="bg1"/>
                </a:solidFill>
                <a:latin typeface="+mn-lt"/>
                <a:ea typeface="+mn-ea"/>
                <a:cs typeface="Arial" panose="020B0604020202020204" pitchFamily="34" charset="0"/>
              </a:defRPr>
            </a:lvl2pPr>
            <a:lvl3pPr marL="11430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200" kern="1200">
                <a:solidFill>
                  <a:schemeClr val="bg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000" dirty="0"/>
              <a:t>How: Dummy MATVEC when creating coarse matrices.</a:t>
            </a:r>
          </a:p>
          <a:p>
            <a:pPr marL="0" indent="0">
              <a:buFont typeface="Arial" panose="020B0604020202020204" pitchFamily="34" charset="0"/>
              <a:buNone/>
            </a:pPr>
            <a:r>
              <a:rPr lang="en-US" sz="3000" dirty="0"/>
              <a:t>When: If the communication time becomes significantly higher than local and remote loops.</a:t>
            </a:r>
          </a:p>
        </p:txBody>
      </p:sp>
      <p:pic>
        <p:nvPicPr>
          <p:cNvPr id="13" name="Picture 12">
            <a:extLst>
              <a:ext uri="{FF2B5EF4-FFF2-40B4-BE49-F238E27FC236}">
                <a16:creationId xmlns:a16="http://schemas.microsoft.com/office/drawing/2014/main" id="{9ED76A62-A595-4058-BE94-2F4DA2170682}"/>
              </a:ext>
            </a:extLst>
          </p:cNvPr>
          <p:cNvPicPr>
            <a:picLocks noChangeAspect="1"/>
          </p:cNvPicPr>
          <p:nvPr/>
        </p:nvPicPr>
        <p:blipFill>
          <a:blip r:embed="rId2"/>
          <a:stretch>
            <a:fillRect/>
          </a:stretch>
        </p:blipFill>
        <p:spPr>
          <a:xfrm>
            <a:off x="10745909" y="277367"/>
            <a:ext cx="1066646" cy="1066646"/>
          </a:xfrm>
          <a:prstGeom prst="rect">
            <a:avLst/>
          </a:prstGeom>
        </p:spPr>
      </p:pic>
    </p:spTree>
    <p:extLst>
      <p:ext uri="{BB962C8B-B14F-4D97-AF65-F5344CB8AC3E}">
        <p14:creationId xmlns:p14="http://schemas.microsoft.com/office/powerpoint/2010/main" val="251636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p:txBody>
          <a:bodyPr/>
          <a:lstStyle/>
          <a:p>
            <a:r>
              <a:rPr lang="en-GB" dirty="0"/>
              <a:t>I. Process Shrinking</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GB" smtClean="0"/>
              <a:pPr/>
              <a:t>18</a:t>
            </a:fld>
            <a:endParaRPr lang="en-GB" dirty="0"/>
          </a:p>
        </p:txBody>
      </p:sp>
      <p:pic>
        <p:nvPicPr>
          <p:cNvPr id="4" name="Picture 3">
            <a:extLst>
              <a:ext uri="{FF2B5EF4-FFF2-40B4-BE49-F238E27FC236}">
                <a16:creationId xmlns:a16="http://schemas.microsoft.com/office/drawing/2014/main" id="{C368A2BF-8220-400F-B73C-B5E8CFD660D1}"/>
              </a:ext>
            </a:extLst>
          </p:cNvPr>
          <p:cNvPicPr>
            <a:picLocks noChangeAspect="1"/>
          </p:cNvPicPr>
          <p:nvPr/>
        </p:nvPicPr>
        <p:blipFill>
          <a:blip r:embed="rId2"/>
          <a:stretch>
            <a:fillRect/>
          </a:stretch>
        </p:blipFill>
        <p:spPr>
          <a:xfrm>
            <a:off x="1720362" y="1647686"/>
            <a:ext cx="8662376" cy="2754993"/>
          </a:xfrm>
          <a:prstGeom prst="rect">
            <a:avLst/>
          </a:prstGeom>
          <a:solidFill>
            <a:schemeClr val="bg1"/>
          </a:solidFill>
        </p:spPr>
      </p:pic>
      <p:sp>
        <p:nvSpPr>
          <p:cNvPr id="8" name="Text Placeholder 9">
            <a:extLst>
              <a:ext uri="{FF2B5EF4-FFF2-40B4-BE49-F238E27FC236}">
                <a16:creationId xmlns:a16="http://schemas.microsoft.com/office/drawing/2014/main" id="{7B980DB0-6DD3-4AC3-A4AA-0302D66EBA24}"/>
              </a:ext>
            </a:extLst>
          </p:cNvPr>
          <p:cNvSpPr>
            <a:spLocks noGrp="1"/>
          </p:cNvSpPr>
          <p:nvPr>
            <p:ph type="body" sz="quarter" idx="13"/>
          </p:nvPr>
        </p:nvSpPr>
        <p:spPr>
          <a:xfrm>
            <a:off x="539750" y="1206286"/>
            <a:ext cx="6632575" cy="1032090"/>
          </a:xfrm>
        </p:spPr>
        <p:txBody>
          <a:bodyPr/>
          <a:lstStyle/>
          <a:p>
            <a:pPr marL="0" indent="0">
              <a:buNone/>
            </a:pPr>
            <a:r>
              <a:rPr lang="en-US" sz="2600" dirty="0"/>
              <a:t>Simple version:</a:t>
            </a:r>
          </a:p>
        </p:txBody>
      </p:sp>
      <p:sp>
        <p:nvSpPr>
          <p:cNvPr id="9" name="Text Placeholder 9">
            <a:extLst>
              <a:ext uri="{FF2B5EF4-FFF2-40B4-BE49-F238E27FC236}">
                <a16:creationId xmlns:a16="http://schemas.microsoft.com/office/drawing/2014/main" id="{6CE6E3A9-7A4C-4436-BC40-3D6C139F296E}"/>
              </a:ext>
            </a:extLst>
          </p:cNvPr>
          <p:cNvSpPr txBox="1">
            <a:spLocks/>
          </p:cNvSpPr>
          <p:nvPr/>
        </p:nvSpPr>
        <p:spPr>
          <a:xfrm>
            <a:off x="444500" y="4477324"/>
            <a:ext cx="10565622" cy="1979460"/>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60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400" kern="1200">
                <a:solidFill>
                  <a:schemeClr val="bg1"/>
                </a:solidFill>
                <a:latin typeface="+mn-lt"/>
                <a:ea typeface="+mn-ea"/>
                <a:cs typeface="Arial" panose="020B0604020202020204" pitchFamily="34" charset="0"/>
              </a:defRPr>
            </a:lvl2pPr>
            <a:lvl3pPr marL="11430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200" kern="1200">
                <a:solidFill>
                  <a:schemeClr val="bg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000" dirty="0"/>
              <a:t>Advanced version:</a:t>
            </a:r>
          </a:p>
          <a:p>
            <a:r>
              <a:rPr lang="en-US" sz="3000" dirty="0"/>
              <a:t>There is a load-balance function for each level of multigrid.</a:t>
            </a:r>
          </a:p>
          <a:p>
            <a:r>
              <a:rPr lang="en-US" sz="3000" dirty="0"/>
              <a:t>Combine process shrinking with the load-balance function.</a:t>
            </a:r>
          </a:p>
        </p:txBody>
      </p:sp>
      <p:pic>
        <p:nvPicPr>
          <p:cNvPr id="10" name="Picture 9">
            <a:extLst>
              <a:ext uri="{FF2B5EF4-FFF2-40B4-BE49-F238E27FC236}">
                <a16:creationId xmlns:a16="http://schemas.microsoft.com/office/drawing/2014/main" id="{A3C564FD-5291-4796-B6B9-D8C2848EDDFD}"/>
              </a:ext>
            </a:extLst>
          </p:cNvPr>
          <p:cNvPicPr>
            <a:picLocks noChangeAspect="1"/>
          </p:cNvPicPr>
          <p:nvPr/>
        </p:nvPicPr>
        <p:blipFill>
          <a:blip r:embed="rId3"/>
          <a:stretch>
            <a:fillRect/>
          </a:stretch>
        </p:blipFill>
        <p:spPr>
          <a:xfrm>
            <a:off x="10745909" y="277367"/>
            <a:ext cx="1066646" cy="1066646"/>
          </a:xfrm>
          <a:prstGeom prst="rect">
            <a:avLst/>
          </a:prstGeom>
        </p:spPr>
      </p:pic>
    </p:spTree>
    <p:extLst>
      <p:ext uri="{BB962C8B-B14F-4D97-AF65-F5344CB8AC3E}">
        <p14:creationId xmlns:p14="http://schemas.microsoft.com/office/powerpoint/2010/main" val="1952758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p:txBody>
          <a:bodyPr/>
          <a:lstStyle/>
          <a:p>
            <a:r>
              <a:rPr lang="en-GB" dirty="0"/>
              <a:t>I. Process Shrinking</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GB" smtClean="0"/>
              <a:pPr/>
              <a:t>19</a:t>
            </a:fld>
            <a:endParaRPr lang="en-GB" dirty="0"/>
          </a:p>
        </p:txBody>
      </p:sp>
      <p:pic>
        <p:nvPicPr>
          <p:cNvPr id="4" name="Picture 3">
            <a:extLst>
              <a:ext uri="{FF2B5EF4-FFF2-40B4-BE49-F238E27FC236}">
                <a16:creationId xmlns:a16="http://schemas.microsoft.com/office/drawing/2014/main" id="{C368A2BF-8220-400F-B73C-B5E8CFD660D1}"/>
              </a:ext>
            </a:extLst>
          </p:cNvPr>
          <p:cNvPicPr>
            <a:picLocks noChangeAspect="1"/>
          </p:cNvPicPr>
          <p:nvPr/>
        </p:nvPicPr>
        <p:blipFill>
          <a:blip r:embed="rId2"/>
          <a:stretch>
            <a:fillRect/>
          </a:stretch>
        </p:blipFill>
        <p:spPr>
          <a:xfrm>
            <a:off x="3816626" y="1187841"/>
            <a:ext cx="7930874" cy="4954752"/>
          </a:xfrm>
          <a:prstGeom prst="rect">
            <a:avLst/>
          </a:prstGeom>
        </p:spPr>
      </p:pic>
      <p:sp>
        <p:nvSpPr>
          <p:cNvPr id="5" name="Text Placeholder 9">
            <a:extLst>
              <a:ext uri="{FF2B5EF4-FFF2-40B4-BE49-F238E27FC236}">
                <a16:creationId xmlns:a16="http://schemas.microsoft.com/office/drawing/2014/main" id="{F26207D5-A934-4AA2-BE6F-3CD6A87B1141}"/>
              </a:ext>
            </a:extLst>
          </p:cNvPr>
          <p:cNvSpPr>
            <a:spLocks noGrp="1"/>
          </p:cNvSpPr>
          <p:nvPr>
            <p:ph type="body" sz="quarter" idx="13"/>
          </p:nvPr>
        </p:nvSpPr>
        <p:spPr>
          <a:xfrm>
            <a:off x="362256" y="1117637"/>
            <a:ext cx="3454370" cy="2440572"/>
          </a:xfrm>
        </p:spPr>
        <p:txBody>
          <a:bodyPr/>
          <a:lstStyle/>
          <a:p>
            <a:r>
              <a:rPr lang="en-US" sz="2200" dirty="0"/>
              <a:t>Average time for one MATVEC</a:t>
            </a:r>
          </a:p>
          <a:p>
            <a:r>
              <a:rPr lang="en-US" sz="2200" dirty="0"/>
              <a:t>Matrix ID 1883 from Florida Matrix Collection</a:t>
            </a:r>
          </a:p>
          <a:p>
            <a:r>
              <a:rPr lang="en-US" sz="2200" dirty="0"/>
              <a:t>On 1008 processors</a:t>
            </a:r>
          </a:p>
        </p:txBody>
      </p:sp>
    </p:spTree>
    <p:extLst>
      <p:ext uri="{BB962C8B-B14F-4D97-AF65-F5344CB8AC3E}">
        <p14:creationId xmlns:p14="http://schemas.microsoft.com/office/powerpoint/2010/main" val="1899342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535531"/>
          </a:xfrm>
        </p:spPr>
        <p:txBody>
          <a:bodyPr/>
          <a:lstStyle/>
          <a:p>
            <a:r>
              <a:rPr lang="en-US" dirty="0"/>
              <a:t>Introduction</a:t>
            </a:r>
            <a:endParaRPr lang="en-GB" dirty="0"/>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444500" y="1299727"/>
            <a:ext cx="7258326" cy="4794076"/>
          </a:xfrm>
        </p:spPr>
        <p:txBody>
          <a:bodyPr/>
          <a:lstStyle/>
          <a:p>
            <a:r>
              <a:rPr lang="en-US" sz="2600" dirty="0">
                <a:latin typeface="Cambria Math" panose="02040503050406030204" pitchFamily="18" charset="0"/>
                <a:ea typeface="Cambria Math" panose="02040503050406030204" pitchFamily="18" charset="0"/>
              </a:rPr>
              <a:t>PhD Student in Scientific Computing in School of Computing, University of Utah</a:t>
            </a:r>
          </a:p>
          <a:p>
            <a:pPr lvl="1"/>
            <a:r>
              <a:rPr lang="en-US" sz="2400" dirty="0">
                <a:latin typeface="Cambria Math" panose="02040503050406030204" pitchFamily="18" charset="0"/>
                <a:ea typeface="Cambria Math" panose="02040503050406030204" pitchFamily="18" charset="0"/>
              </a:rPr>
              <a:t>www.cs.utah.edu/~rasouli/</a:t>
            </a:r>
          </a:p>
          <a:p>
            <a:r>
              <a:rPr lang="en-US" sz="2600" dirty="0">
                <a:latin typeface="Cambria Math" panose="02040503050406030204" pitchFamily="18" charset="0"/>
                <a:ea typeface="Cambria Math" panose="02040503050406030204" pitchFamily="18" charset="0"/>
              </a:rPr>
              <a:t>A member of Dr. Hari Sundar’s research team</a:t>
            </a:r>
          </a:p>
          <a:p>
            <a:pPr lvl="1"/>
            <a:r>
              <a:rPr lang="en-US" sz="2400" dirty="0">
                <a:latin typeface="Cambria Math" panose="02040503050406030204" pitchFamily="18" charset="0"/>
                <a:ea typeface="Cambria Math" panose="02040503050406030204" pitchFamily="18" charset="0"/>
              </a:rPr>
              <a:t>www.cs.utah.edu/~hari/</a:t>
            </a:r>
          </a:p>
          <a:p>
            <a:r>
              <a:rPr lang="en-US" sz="2600" dirty="0">
                <a:latin typeface="Cambria Math" panose="02040503050406030204" pitchFamily="18" charset="0"/>
                <a:ea typeface="Cambria Math" panose="02040503050406030204" pitchFamily="18" charset="0"/>
              </a:rPr>
              <a:t>Research Focus: Developing Saena, an Algebraic Multigrid Solver, in C++ (MPI + OpenMP)</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GB" smtClean="0"/>
              <a:pPr/>
              <a:t>2</a:t>
            </a:fld>
            <a:endParaRPr lang="en-GB" dirty="0"/>
          </a:p>
        </p:txBody>
      </p:sp>
      <p:pic>
        <p:nvPicPr>
          <p:cNvPr id="4" name="Picture 3">
            <a:extLst>
              <a:ext uri="{FF2B5EF4-FFF2-40B4-BE49-F238E27FC236}">
                <a16:creationId xmlns:a16="http://schemas.microsoft.com/office/drawing/2014/main" id="{3B09D78B-725C-406E-9D66-0AEBCB1351CC}"/>
              </a:ext>
            </a:extLst>
          </p:cNvPr>
          <p:cNvPicPr>
            <a:picLocks noChangeAspect="1"/>
          </p:cNvPicPr>
          <p:nvPr/>
        </p:nvPicPr>
        <p:blipFill>
          <a:blip r:embed="rId2"/>
          <a:stretch>
            <a:fillRect/>
          </a:stretch>
        </p:blipFill>
        <p:spPr>
          <a:xfrm>
            <a:off x="10745909" y="277367"/>
            <a:ext cx="1066646" cy="1066646"/>
          </a:xfrm>
          <a:prstGeom prst="rect">
            <a:avLst/>
          </a:prstGeom>
        </p:spPr>
      </p:pic>
    </p:spTree>
    <p:extLst>
      <p:ext uri="{BB962C8B-B14F-4D97-AF65-F5344CB8AC3E}">
        <p14:creationId xmlns:p14="http://schemas.microsoft.com/office/powerpoint/2010/main" val="67582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p:txBody>
          <a:bodyPr/>
          <a:lstStyle/>
          <a:p>
            <a:r>
              <a:rPr lang="en-GB" dirty="0"/>
              <a:t>I. Process Shrinking</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GB" smtClean="0"/>
              <a:pPr/>
              <a:t>20</a:t>
            </a:fld>
            <a:endParaRPr lang="en-GB" dirty="0"/>
          </a:p>
        </p:txBody>
      </p:sp>
      <p:pic>
        <p:nvPicPr>
          <p:cNvPr id="5" name="Picture 4">
            <a:extLst>
              <a:ext uri="{FF2B5EF4-FFF2-40B4-BE49-F238E27FC236}">
                <a16:creationId xmlns:a16="http://schemas.microsoft.com/office/drawing/2014/main" id="{9112A40B-428A-466D-A270-D5C3010F7B81}"/>
              </a:ext>
            </a:extLst>
          </p:cNvPr>
          <p:cNvPicPr>
            <a:picLocks noChangeAspect="1"/>
          </p:cNvPicPr>
          <p:nvPr/>
        </p:nvPicPr>
        <p:blipFill>
          <a:blip r:embed="rId3"/>
          <a:stretch>
            <a:fillRect/>
          </a:stretch>
        </p:blipFill>
        <p:spPr>
          <a:xfrm>
            <a:off x="1738001" y="1063657"/>
            <a:ext cx="8715998" cy="5433980"/>
          </a:xfrm>
          <a:prstGeom prst="rect">
            <a:avLst/>
          </a:prstGeom>
        </p:spPr>
      </p:pic>
    </p:spTree>
    <p:extLst>
      <p:ext uri="{BB962C8B-B14F-4D97-AF65-F5344CB8AC3E}">
        <p14:creationId xmlns:p14="http://schemas.microsoft.com/office/powerpoint/2010/main" val="61071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p:txBody>
          <a:bodyPr/>
          <a:lstStyle/>
          <a:p>
            <a:r>
              <a:rPr lang="en-GB" dirty="0"/>
              <a:t>II. Local MATVEC</a:t>
            </a:r>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444499" y="1280152"/>
            <a:ext cx="8251631" cy="4093243"/>
          </a:xfrm>
        </p:spPr>
        <p:txBody>
          <a:bodyPr/>
          <a:lstStyle/>
          <a:p>
            <a:pPr marL="0" indent="0">
              <a:buNone/>
            </a:pPr>
            <a:r>
              <a:rPr lang="en-US" sz="2800" dirty="0"/>
              <a:t>Shared memory optimization.</a:t>
            </a:r>
          </a:p>
          <a:p>
            <a:pPr marL="0" indent="0">
              <a:buNone/>
            </a:pPr>
            <a:r>
              <a:rPr lang="en-US" sz="2800" dirty="0"/>
              <a:t>OpenMP: Using multiple threads for computations.</a:t>
            </a:r>
          </a:p>
          <a:p>
            <a:pPr marL="571500" indent="-571500">
              <a:buFont typeface="+mj-lt"/>
              <a:buAutoNum type="romanUcPeriod"/>
            </a:pPr>
            <a:r>
              <a:rPr lang="en-US" sz="2800" dirty="0"/>
              <a:t>Column-Major</a:t>
            </a:r>
          </a:p>
          <a:p>
            <a:pPr marL="457200" indent="-457200">
              <a:buFont typeface="+mj-lt"/>
              <a:buAutoNum type="romanUcPeriod"/>
            </a:pPr>
            <a:r>
              <a:rPr lang="en-US" sz="2800" dirty="0"/>
              <a:t>Row-Major</a:t>
            </a:r>
          </a:p>
          <a:p>
            <a:pPr marL="457200" indent="-457200">
              <a:buFont typeface="+mj-lt"/>
              <a:buAutoNum type="romanUcPeriod"/>
            </a:pPr>
            <a:r>
              <a:rPr lang="en-US" sz="2800" dirty="0"/>
              <a:t>Staggered Row-Major</a:t>
            </a:r>
          </a:p>
          <a:p>
            <a:pPr marL="457200" indent="-457200">
              <a:buFont typeface="+mj-lt"/>
              <a:buAutoNum type="romanUcPeriod"/>
            </a:pPr>
            <a:r>
              <a:rPr lang="en-US" sz="2800" dirty="0"/>
              <a:t>Column-Major with optimized reduction</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GB" smtClean="0"/>
              <a:pPr/>
              <a:t>21</a:t>
            </a:fld>
            <a:endParaRPr lang="en-GB" dirty="0"/>
          </a:p>
        </p:txBody>
      </p:sp>
      <p:pic>
        <p:nvPicPr>
          <p:cNvPr id="4" name="Picture 3">
            <a:extLst>
              <a:ext uri="{FF2B5EF4-FFF2-40B4-BE49-F238E27FC236}">
                <a16:creationId xmlns:a16="http://schemas.microsoft.com/office/drawing/2014/main" id="{F451A539-A5B6-463C-AE31-E28A369A0EF4}"/>
              </a:ext>
            </a:extLst>
          </p:cNvPr>
          <p:cNvPicPr>
            <a:picLocks noChangeAspect="1"/>
          </p:cNvPicPr>
          <p:nvPr/>
        </p:nvPicPr>
        <p:blipFill>
          <a:blip r:embed="rId2"/>
          <a:stretch>
            <a:fillRect/>
          </a:stretch>
        </p:blipFill>
        <p:spPr>
          <a:xfrm>
            <a:off x="3630045" y="4740323"/>
            <a:ext cx="4931910" cy="1830100"/>
          </a:xfrm>
          <a:prstGeom prst="rect">
            <a:avLst/>
          </a:prstGeom>
          <a:solidFill>
            <a:schemeClr val="bg1"/>
          </a:solidFill>
        </p:spPr>
      </p:pic>
      <p:pic>
        <p:nvPicPr>
          <p:cNvPr id="6" name="Picture 5">
            <a:extLst>
              <a:ext uri="{FF2B5EF4-FFF2-40B4-BE49-F238E27FC236}">
                <a16:creationId xmlns:a16="http://schemas.microsoft.com/office/drawing/2014/main" id="{87EB90E4-9B51-4FB2-8A07-CE9807FFC40E}"/>
              </a:ext>
            </a:extLst>
          </p:cNvPr>
          <p:cNvPicPr>
            <a:picLocks noChangeAspect="1"/>
          </p:cNvPicPr>
          <p:nvPr/>
        </p:nvPicPr>
        <p:blipFill>
          <a:blip r:embed="rId3"/>
          <a:stretch>
            <a:fillRect/>
          </a:stretch>
        </p:blipFill>
        <p:spPr>
          <a:xfrm>
            <a:off x="10745909" y="277367"/>
            <a:ext cx="1066646" cy="1066646"/>
          </a:xfrm>
          <a:prstGeom prst="rect">
            <a:avLst/>
          </a:prstGeom>
        </p:spPr>
      </p:pic>
    </p:spTree>
    <p:extLst>
      <p:ext uri="{BB962C8B-B14F-4D97-AF65-F5344CB8AC3E}">
        <p14:creationId xmlns:p14="http://schemas.microsoft.com/office/powerpoint/2010/main" val="3787302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p:txBody>
          <a:bodyPr/>
          <a:lstStyle/>
          <a:p>
            <a:r>
              <a:rPr lang="en-GB" dirty="0"/>
              <a:t>II. Local MATVEC</a:t>
            </a:r>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444500" y="1236279"/>
            <a:ext cx="4845957" cy="1163656"/>
          </a:xfrm>
        </p:spPr>
        <p:txBody>
          <a:bodyPr/>
          <a:lstStyle/>
          <a:p>
            <a:pPr marL="0" indent="0">
              <a:buNone/>
            </a:pPr>
            <a:r>
              <a:rPr lang="en-US" sz="3000" dirty="0"/>
              <a:t>I. Column-Major:</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GB" smtClean="0"/>
              <a:pPr/>
              <a:t>22</a:t>
            </a:fld>
            <a:endParaRPr lang="en-GB" dirty="0"/>
          </a:p>
        </p:txBody>
      </p:sp>
      <p:pic>
        <p:nvPicPr>
          <p:cNvPr id="5" name="Picture 4">
            <a:extLst>
              <a:ext uri="{FF2B5EF4-FFF2-40B4-BE49-F238E27FC236}">
                <a16:creationId xmlns:a16="http://schemas.microsoft.com/office/drawing/2014/main" id="{D2AF2556-A2EC-4FB4-A570-DC031B712B5C}"/>
              </a:ext>
            </a:extLst>
          </p:cNvPr>
          <p:cNvPicPr>
            <a:picLocks noChangeAspect="1"/>
          </p:cNvPicPr>
          <p:nvPr/>
        </p:nvPicPr>
        <p:blipFill>
          <a:blip r:embed="rId2"/>
          <a:stretch>
            <a:fillRect/>
          </a:stretch>
        </p:blipFill>
        <p:spPr>
          <a:xfrm>
            <a:off x="2276064" y="2217372"/>
            <a:ext cx="7639872" cy="4097703"/>
          </a:xfrm>
          <a:prstGeom prst="rect">
            <a:avLst/>
          </a:prstGeom>
          <a:solidFill>
            <a:schemeClr val="bg1"/>
          </a:solidFill>
        </p:spPr>
      </p:pic>
      <p:pic>
        <p:nvPicPr>
          <p:cNvPr id="6" name="Picture 5">
            <a:extLst>
              <a:ext uri="{FF2B5EF4-FFF2-40B4-BE49-F238E27FC236}">
                <a16:creationId xmlns:a16="http://schemas.microsoft.com/office/drawing/2014/main" id="{A3F107EB-7D32-4B79-98D2-C46B3D39D836}"/>
              </a:ext>
            </a:extLst>
          </p:cNvPr>
          <p:cNvPicPr>
            <a:picLocks noChangeAspect="1"/>
          </p:cNvPicPr>
          <p:nvPr/>
        </p:nvPicPr>
        <p:blipFill>
          <a:blip r:embed="rId3"/>
          <a:stretch>
            <a:fillRect/>
          </a:stretch>
        </p:blipFill>
        <p:spPr>
          <a:xfrm>
            <a:off x="10745909" y="277367"/>
            <a:ext cx="1066646" cy="1066646"/>
          </a:xfrm>
          <a:prstGeom prst="rect">
            <a:avLst/>
          </a:prstGeom>
        </p:spPr>
      </p:pic>
    </p:spTree>
    <p:extLst>
      <p:ext uri="{BB962C8B-B14F-4D97-AF65-F5344CB8AC3E}">
        <p14:creationId xmlns:p14="http://schemas.microsoft.com/office/powerpoint/2010/main" val="205825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p:txBody>
          <a:bodyPr/>
          <a:lstStyle/>
          <a:p>
            <a:r>
              <a:rPr lang="en-GB" dirty="0"/>
              <a:t>II. Local MATVEC</a:t>
            </a:r>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444500" y="1236278"/>
            <a:ext cx="7486520" cy="4093243"/>
          </a:xfrm>
        </p:spPr>
        <p:txBody>
          <a:bodyPr/>
          <a:lstStyle/>
          <a:p>
            <a:pPr marL="0" indent="0">
              <a:buNone/>
            </a:pPr>
            <a:r>
              <a:rPr lang="en-US" sz="3000" dirty="0"/>
              <a:t>II. Row-Major:</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GB" smtClean="0"/>
              <a:pPr/>
              <a:t>23</a:t>
            </a:fld>
            <a:endParaRPr lang="en-GB" dirty="0"/>
          </a:p>
        </p:txBody>
      </p:sp>
      <p:pic>
        <p:nvPicPr>
          <p:cNvPr id="5" name="Picture 4">
            <a:extLst>
              <a:ext uri="{FF2B5EF4-FFF2-40B4-BE49-F238E27FC236}">
                <a16:creationId xmlns:a16="http://schemas.microsoft.com/office/drawing/2014/main" id="{D2AF2556-A2EC-4FB4-A570-DC031B712B5C}"/>
              </a:ext>
            </a:extLst>
          </p:cNvPr>
          <p:cNvPicPr>
            <a:picLocks noChangeAspect="1"/>
          </p:cNvPicPr>
          <p:nvPr/>
        </p:nvPicPr>
        <p:blipFill>
          <a:blip r:embed="rId2"/>
          <a:stretch>
            <a:fillRect/>
          </a:stretch>
        </p:blipFill>
        <p:spPr>
          <a:xfrm>
            <a:off x="2449043" y="2136194"/>
            <a:ext cx="7293913" cy="4097703"/>
          </a:xfrm>
          <a:prstGeom prst="rect">
            <a:avLst/>
          </a:prstGeom>
          <a:solidFill>
            <a:schemeClr val="bg1"/>
          </a:solidFill>
        </p:spPr>
      </p:pic>
      <p:pic>
        <p:nvPicPr>
          <p:cNvPr id="6" name="Picture 5">
            <a:extLst>
              <a:ext uri="{FF2B5EF4-FFF2-40B4-BE49-F238E27FC236}">
                <a16:creationId xmlns:a16="http://schemas.microsoft.com/office/drawing/2014/main" id="{9E739EF2-6F15-4D8A-8EDA-FC6C4CAA910F}"/>
              </a:ext>
            </a:extLst>
          </p:cNvPr>
          <p:cNvPicPr>
            <a:picLocks noChangeAspect="1"/>
          </p:cNvPicPr>
          <p:nvPr/>
        </p:nvPicPr>
        <p:blipFill>
          <a:blip r:embed="rId3"/>
          <a:stretch>
            <a:fillRect/>
          </a:stretch>
        </p:blipFill>
        <p:spPr>
          <a:xfrm>
            <a:off x="10745909" y="277367"/>
            <a:ext cx="1066646" cy="1066646"/>
          </a:xfrm>
          <a:prstGeom prst="rect">
            <a:avLst/>
          </a:prstGeom>
        </p:spPr>
      </p:pic>
    </p:spTree>
    <p:extLst>
      <p:ext uri="{BB962C8B-B14F-4D97-AF65-F5344CB8AC3E}">
        <p14:creationId xmlns:p14="http://schemas.microsoft.com/office/powerpoint/2010/main" val="3640969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p:txBody>
          <a:bodyPr/>
          <a:lstStyle/>
          <a:p>
            <a:r>
              <a:rPr lang="en-GB" dirty="0"/>
              <a:t>II. Local MATVEC</a:t>
            </a:r>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444500" y="1236278"/>
            <a:ext cx="7486520" cy="4093243"/>
          </a:xfrm>
        </p:spPr>
        <p:txBody>
          <a:bodyPr/>
          <a:lstStyle/>
          <a:p>
            <a:pPr marL="0" indent="0">
              <a:buNone/>
            </a:pPr>
            <a:r>
              <a:rPr lang="en-US" sz="3000" dirty="0"/>
              <a:t>III. Staggered Row-Major:</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GB" smtClean="0"/>
              <a:pPr/>
              <a:t>24</a:t>
            </a:fld>
            <a:endParaRPr lang="en-GB" dirty="0"/>
          </a:p>
        </p:txBody>
      </p:sp>
      <p:pic>
        <p:nvPicPr>
          <p:cNvPr id="5" name="Picture 4">
            <a:extLst>
              <a:ext uri="{FF2B5EF4-FFF2-40B4-BE49-F238E27FC236}">
                <a16:creationId xmlns:a16="http://schemas.microsoft.com/office/drawing/2014/main" id="{D2AF2556-A2EC-4FB4-A570-DC031B712B5C}"/>
              </a:ext>
            </a:extLst>
          </p:cNvPr>
          <p:cNvPicPr>
            <a:picLocks noChangeAspect="1"/>
          </p:cNvPicPr>
          <p:nvPr/>
        </p:nvPicPr>
        <p:blipFill>
          <a:blip r:embed="rId2"/>
          <a:stretch>
            <a:fillRect/>
          </a:stretch>
        </p:blipFill>
        <p:spPr>
          <a:xfrm>
            <a:off x="1499681" y="2136194"/>
            <a:ext cx="9192637" cy="4097704"/>
          </a:xfrm>
          <a:prstGeom prst="rect">
            <a:avLst/>
          </a:prstGeom>
          <a:solidFill>
            <a:schemeClr val="bg1"/>
          </a:solidFill>
        </p:spPr>
      </p:pic>
      <p:pic>
        <p:nvPicPr>
          <p:cNvPr id="6" name="Picture 5">
            <a:extLst>
              <a:ext uri="{FF2B5EF4-FFF2-40B4-BE49-F238E27FC236}">
                <a16:creationId xmlns:a16="http://schemas.microsoft.com/office/drawing/2014/main" id="{FB76F6E5-5701-47E6-BC6E-AF1539177C78}"/>
              </a:ext>
            </a:extLst>
          </p:cNvPr>
          <p:cNvPicPr>
            <a:picLocks noChangeAspect="1"/>
          </p:cNvPicPr>
          <p:nvPr/>
        </p:nvPicPr>
        <p:blipFill>
          <a:blip r:embed="rId3"/>
          <a:stretch>
            <a:fillRect/>
          </a:stretch>
        </p:blipFill>
        <p:spPr>
          <a:xfrm>
            <a:off x="10745909" y="277367"/>
            <a:ext cx="1066646" cy="1066646"/>
          </a:xfrm>
          <a:prstGeom prst="rect">
            <a:avLst/>
          </a:prstGeom>
        </p:spPr>
      </p:pic>
    </p:spTree>
    <p:extLst>
      <p:ext uri="{BB962C8B-B14F-4D97-AF65-F5344CB8AC3E}">
        <p14:creationId xmlns:p14="http://schemas.microsoft.com/office/powerpoint/2010/main" val="382318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p:txBody>
          <a:bodyPr/>
          <a:lstStyle/>
          <a:p>
            <a:r>
              <a:rPr lang="en-GB" dirty="0"/>
              <a:t>II. Local MATVEC</a:t>
            </a:r>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444500" y="1236278"/>
            <a:ext cx="7486520" cy="632279"/>
          </a:xfrm>
        </p:spPr>
        <p:txBody>
          <a:bodyPr/>
          <a:lstStyle/>
          <a:p>
            <a:pPr marL="0" indent="0">
              <a:buNone/>
            </a:pPr>
            <a:r>
              <a:rPr lang="en-US" sz="3000" dirty="0"/>
              <a:t>IV. Column-Major with optimized reduction</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GB" smtClean="0"/>
              <a:pPr/>
              <a:t>25</a:t>
            </a:fld>
            <a:endParaRPr lang="en-GB" dirty="0"/>
          </a:p>
        </p:txBody>
      </p:sp>
      <p:pic>
        <p:nvPicPr>
          <p:cNvPr id="5" name="Picture 4">
            <a:extLst>
              <a:ext uri="{FF2B5EF4-FFF2-40B4-BE49-F238E27FC236}">
                <a16:creationId xmlns:a16="http://schemas.microsoft.com/office/drawing/2014/main" id="{D2AF2556-A2EC-4FB4-A570-DC031B712B5C}"/>
              </a:ext>
            </a:extLst>
          </p:cNvPr>
          <p:cNvPicPr>
            <a:picLocks noChangeAspect="1"/>
          </p:cNvPicPr>
          <p:nvPr/>
        </p:nvPicPr>
        <p:blipFill>
          <a:blip r:embed="rId2"/>
          <a:stretch>
            <a:fillRect/>
          </a:stretch>
        </p:blipFill>
        <p:spPr>
          <a:xfrm>
            <a:off x="2276064" y="2136194"/>
            <a:ext cx="7639872" cy="4097703"/>
          </a:xfrm>
          <a:prstGeom prst="rect">
            <a:avLst/>
          </a:prstGeom>
          <a:solidFill>
            <a:schemeClr val="bg1"/>
          </a:solidFill>
        </p:spPr>
      </p:pic>
      <p:pic>
        <p:nvPicPr>
          <p:cNvPr id="6" name="Picture 5">
            <a:extLst>
              <a:ext uri="{FF2B5EF4-FFF2-40B4-BE49-F238E27FC236}">
                <a16:creationId xmlns:a16="http://schemas.microsoft.com/office/drawing/2014/main" id="{39AC6091-ECA8-4D71-AFF3-9B17B2834E4D}"/>
              </a:ext>
            </a:extLst>
          </p:cNvPr>
          <p:cNvPicPr>
            <a:picLocks noChangeAspect="1"/>
          </p:cNvPicPr>
          <p:nvPr/>
        </p:nvPicPr>
        <p:blipFill>
          <a:blip r:embed="rId3"/>
          <a:stretch>
            <a:fillRect/>
          </a:stretch>
        </p:blipFill>
        <p:spPr>
          <a:xfrm>
            <a:off x="10745909" y="277367"/>
            <a:ext cx="1066646" cy="1066646"/>
          </a:xfrm>
          <a:prstGeom prst="rect">
            <a:avLst/>
          </a:prstGeom>
        </p:spPr>
      </p:pic>
    </p:spTree>
    <p:extLst>
      <p:ext uri="{BB962C8B-B14F-4D97-AF65-F5344CB8AC3E}">
        <p14:creationId xmlns:p14="http://schemas.microsoft.com/office/powerpoint/2010/main" val="2803981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p:txBody>
          <a:bodyPr/>
          <a:lstStyle/>
          <a:p>
            <a:r>
              <a:rPr lang="en-GB" dirty="0"/>
              <a:t>II. Local MATVEC</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GB" smtClean="0"/>
              <a:pPr/>
              <a:t>26</a:t>
            </a:fld>
            <a:endParaRPr lang="en-GB" dirty="0"/>
          </a:p>
        </p:txBody>
      </p:sp>
      <p:pic>
        <p:nvPicPr>
          <p:cNvPr id="4" name="Picture 3">
            <a:extLst>
              <a:ext uri="{FF2B5EF4-FFF2-40B4-BE49-F238E27FC236}">
                <a16:creationId xmlns:a16="http://schemas.microsoft.com/office/drawing/2014/main" id="{A84B5ACD-C250-49AE-9F46-0DE8E300AC50}"/>
              </a:ext>
            </a:extLst>
          </p:cNvPr>
          <p:cNvPicPr>
            <a:picLocks noChangeAspect="1"/>
          </p:cNvPicPr>
          <p:nvPr/>
        </p:nvPicPr>
        <p:blipFill>
          <a:blip r:embed="rId2"/>
          <a:stretch>
            <a:fillRect/>
          </a:stretch>
        </p:blipFill>
        <p:spPr>
          <a:xfrm>
            <a:off x="793423" y="1905878"/>
            <a:ext cx="10516253" cy="4591759"/>
          </a:xfrm>
          <a:prstGeom prst="rect">
            <a:avLst/>
          </a:prstGeom>
        </p:spPr>
      </p:pic>
      <p:sp>
        <p:nvSpPr>
          <p:cNvPr id="5" name="Text Placeholder 9">
            <a:extLst>
              <a:ext uri="{FF2B5EF4-FFF2-40B4-BE49-F238E27FC236}">
                <a16:creationId xmlns:a16="http://schemas.microsoft.com/office/drawing/2014/main" id="{6319B0AB-3F9E-4215-A65F-37347FF3ECCF}"/>
              </a:ext>
            </a:extLst>
          </p:cNvPr>
          <p:cNvSpPr>
            <a:spLocks noGrp="1"/>
          </p:cNvSpPr>
          <p:nvPr>
            <p:ph type="body" sz="quarter" idx="13"/>
          </p:nvPr>
        </p:nvSpPr>
        <p:spPr>
          <a:xfrm>
            <a:off x="444500" y="1236278"/>
            <a:ext cx="7486520" cy="632279"/>
          </a:xfrm>
        </p:spPr>
        <p:txBody>
          <a:bodyPr/>
          <a:lstStyle/>
          <a:p>
            <a:pPr marL="0" indent="0">
              <a:buNone/>
            </a:pPr>
            <a:r>
              <a:rPr lang="en-US" sz="3000" dirty="0"/>
              <a:t>384 cores, 32 MPI tasks.</a:t>
            </a:r>
          </a:p>
        </p:txBody>
      </p:sp>
      <p:pic>
        <p:nvPicPr>
          <p:cNvPr id="6" name="Picture 5">
            <a:extLst>
              <a:ext uri="{FF2B5EF4-FFF2-40B4-BE49-F238E27FC236}">
                <a16:creationId xmlns:a16="http://schemas.microsoft.com/office/drawing/2014/main" id="{E69817CE-E608-4600-A07C-23A7F1B0EBC8}"/>
              </a:ext>
            </a:extLst>
          </p:cNvPr>
          <p:cNvPicPr>
            <a:picLocks noChangeAspect="1"/>
          </p:cNvPicPr>
          <p:nvPr/>
        </p:nvPicPr>
        <p:blipFill>
          <a:blip r:embed="rId3"/>
          <a:stretch>
            <a:fillRect/>
          </a:stretch>
        </p:blipFill>
        <p:spPr>
          <a:xfrm>
            <a:off x="10745909" y="277367"/>
            <a:ext cx="1066646" cy="1066646"/>
          </a:xfrm>
          <a:prstGeom prst="rect">
            <a:avLst/>
          </a:prstGeom>
        </p:spPr>
      </p:pic>
    </p:spTree>
    <p:extLst>
      <p:ext uri="{BB962C8B-B14F-4D97-AF65-F5344CB8AC3E}">
        <p14:creationId xmlns:p14="http://schemas.microsoft.com/office/powerpoint/2010/main" val="1741839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p:txBody>
          <a:bodyPr/>
          <a:lstStyle/>
          <a:p>
            <a:r>
              <a:rPr lang="en-GB" dirty="0"/>
              <a:t>III. Load-balance</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GB" smtClean="0"/>
              <a:pPr/>
              <a:t>27</a:t>
            </a:fld>
            <a:endParaRPr lang="en-GB" dirty="0"/>
          </a:p>
        </p:txBody>
      </p:sp>
      <p:pic>
        <p:nvPicPr>
          <p:cNvPr id="4" name="Picture 3">
            <a:extLst>
              <a:ext uri="{FF2B5EF4-FFF2-40B4-BE49-F238E27FC236}">
                <a16:creationId xmlns:a16="http://schemas.microsoft.com/office/drawing/2014/main" id="{635BAA4E-39CB-4050-A705-7868E4F52FBA}"/>
              </a:ext>
            </a:extLst>
          </p:cNvPr>
          <p:cNvPicPr>
            <a:picLocks noChangeAspect="1"/>
          </p:cNvPicPr>
          <p:nvPr/>
        </p:nvPicPr>
        <p:blipFill>
          <a:blip r:embed="rId2"/>
          <a:stretch>
            <a:fillRect/>
          </a:stretch>
        </p:blipFill>
        <p:spPr>
          <a:xfrm>
            <a:off x="2784008" y="1189658"/>
            <a:ext cx="6425306" cy="55731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46C42DE0-E197-4045-A029-9BA8185A3091}"/>
              </a:ext>
            </a:extLst>
          </p:cNvPr>
          <p:cNvPicPr>
            <a:picLocks noChangeAspect="1"/>
          </p:cNvPicPr>
          <p:nvPr/>
        </p:nvPicPr>
        <p:blipFill>
          <a:blip r:embed="rId3"/>
          <a:stretch>
            <a:fillRect/>
          </a:stretch>
        </p:blipFill>
        <p:spPr>
          <a:xfrm>
            <a:off x="10745909" y="277367"/>
            <a:ext cx="1066646" cy="1066646"/>
          </a:xfrm>
          <a:prstGeom prst="rect">
            <a:avLst/>
          </a:prstGeom>
        </p:spPr>
      </p:pic>
    </p:spTree>
    <p:extLst>
      <p:ext uri="{BB962C8B-B14F-4D97-AF65-F5344CB8AC3E}">
        <p14:creationId xmlns:p14="http://schemas.microsoft.com/office/powerpoint/2010/main" val="2393494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p:txBody>
          <a:bodyPr/>
          <a:lstStyle/>
          <a:p>
            <a:r>
              <a:rPr lang="en-GB" dirty="0"/>
              <a:t>III. Load-balance</a:t>
            </a:r>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p:txBody>
          <a:bodyPr/>
          <a:lstStyle/>
          <a:p>
            <a:pPr marL="0" indent="0">
              <a:buNone/>
            </a:pPr>
            <a:r>
              <a:rPr lang="en-US" sz="3000" dirty="0"/>
              <a:t>Load-balance based on:</a:t>
            </a:r>
          </a:p>
          <a:p>
            <a:pPr marL="914400" lvl="1" indent="-457200">
              <a:buFont typeface="+mj-lt"/>
              <a:buAutoNum type="arabicPeriod"/>
            </a:pPr>
            <a:r>
              <a:rPr lang="en-US" sz="3000" dirty="0"/>
              <a:t>Number of non-zeros (</a:t>
            </a:r>
            <a:r>
              <a:rPr lang="en-US" sz="3000" dirty="0" err="1"/>
              <a:t>euqi</a:t>
            </a:r>
            <a:r>
              <a:rPr lang="en-US" sz="3000" dirty="0"/>
              <a:t>-NNZ)</a:t>
            </a:r>
          </a:p>
          <a:p>
            <a:pPr marL="914400" lvl="1" indent="-457200">
              <a:buFont typeface="+mj-lt"/>
              <a:buAutoNum type="arabicPeriod"/>
            </a:pPr>
            <a:r>
              <a:rPr lang="en-US" sz="3000" dirty="0"/>
              <a:t>Number of rows (</a:t>
            </a:r>
            <a:r>
              <a:rPr lang="en-US" sz="3000" dirty="0" err="1"/>
              <a:t>equi</a:t>
            </a:r>
            <a:r>
              <a:rPr lang="en-US" sz="3000" dirty="0"/>
              <a:t>-row)</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GB" smtClean="0"/>
              <a:pPr/>
              <a:t>28</a:t>
            </a:fld>
            <a:endParaRPr lang="en-GB" dirty="0"/>
          </a:p>
        </p:txBody>
      </p:sp>
      <p:pic>
        <p:nvPicPr>
          <p:cNvPr id="5" name="Picture 4">
            <a:extLst>
              <a:ext uri="{FF2B5EF4-FFF2-40B4-BE49-F238E27FC236}">
                <a16:creationId xmlns:a16="http://schemas.microsoft.com/office/drawing/2014/main" id="{28187C75-1501-4677-BE77-92B018A10868}"/>
              </a:ext>
            </a:extLst>
          </p:cNvPr>
          <p:cNvPicPr>
            <a:picLocks noChangeAspect="1"/>
          </p:cNvPicPr>
          <p:nvPr/>
        </p:nvPicPr>
        <p:blipFill>
          <a:blip r:embed="rId2"/>
          <a:stretch>
            <a:fillRect/>
          </a:stretch>
        </p:blipFill>
        <p:spPr>
          <a:xfrm>
            <a:off x="10745909" y="277367"/>
            <a:ext cx="1066646" cy="1066646"/>
          </a:xfrm>
          <a:prstGeom prst="rect">
            <a:avLst/>
          </a:prstGeom>
        </p:spPr>
      </p:pic>
    </p:spTree>
    <p:extLst>
      <p:ext uri="{BB962C8B-B14F-4D97-AF65-F5344CB8AC3E}">
        <p14:creationId xmlns:p14="http://schemas.microsoft.com/office/powerpoint/2010/main" val="1347679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p:txBody>
          <a:bodyPr/>
          <a:lstStyle/>
          <a:p>
            <a:r>
              <a:rPr lang="en-GB" dirty="0"/>
              <a:t>IV. Dense MATVEC</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GB" smtClean="0"/>
              <a:pPr/>
              <a:t>29</a:t>
            </a:fld>
            <a:endParaRPr lang="en-GB" dirty="0"/>
          </a:p>
        </p:txBody>
      </p:sp>
      <p:pic>
        <p:nvPicPr>
          <p:cNvPr id="4" name="Picture 3">
            <a:extLst>
              <a:ext uri="{FF2B5EF4-FFF2-40B4-BE49-F238E27FC236}">
                <a16:creationId xmlns:a16="http://schemas.microsoft.com/office/drawing/2014/main" id="{5FA85862-034E-498A-BEED-F016988F823B}"/>
              </a:ext>
            </a:extLst>
          </p:cNvPr>
          <p:cNvPicPr>
            <a:picLocks noChangeAspect="1"/>
          </p:cNvPicPr>
          <p:nvPr/>
        </p:nvPicPr>
        <p:blipFill>
          <a:blip r:embed="rId2"/>
          <a:stretch>
            <a:fillRect/>
          </a:stretch>
        </p:blipFill>
        <p:spPr>
          <a:xfrm>
            <a:off x="2630965" y="1052080"/>
            <a:ext cx="6930070" cy="5628120"/>
          </a:xfrm>
          <a:prstGeom prst="rect">
            <a:avLst/>
          </a:prstGeom>
        </p:spPr>
      </p:pic>
      <p:pic>
        <p:nvPicPr>
          <p:cNvPr id="5" name="Picture 4">
            <a:extLst>
              <a:ext uri="{FF2B5EF4-FFF2-40B4-BE49-F238E27FC236}">
                <a16:creationId xmlns:a16="http://schemas.microsoft.com/office/drawing/2014/main" id="{1C0E6A27-195C-454F-B4A3-FDD902CCC216}"/>
              </a:ext>
            </a:extLst>
          </p:cNvPr>
          <p:cNvPicPr>
            <a:picLocks noChangeAspect="1"/>
          </p:cNvPicPr>
          <p:nvPr/>
        </p:nvPicPr>
        <p:blipFill>
          <a:blip r:embed="rId3"/>
          <a:stretch>
            <a:fillRect/>
          </a:stretch>
        </p:blipFill>
        <p:spPr>
          <a:xfrm>
            <a:off x="10745909" y="277367"/>
            <a:ext cx="1066646" cy="1066646"/>
          </a:xfrm>
          <a:prstGeom prst="rect">
            <a:avLst/>
          </a:prstGeom>
        </p:spPr>
      </p:pic>
    </p:spTree>
    <p:extLst>
      <p:ext uri="{BB962C8B-B14F-4D97-AF65-F5344CB8AC3E}">
        <p14:creationId xmlns:p14="http://schemas.microsoft.com/office/powerpoint/2010/main" val="2176551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535531"/>
          </a:xfrm>
        </p:spPr>
        <p:txBody>
          <a:bodyPr/>
          <a:lstStyle/>
          <a:p>
            <a:r>
              <a:rPr lang="en-US" dirty="0"/>
              <a:t>Introduction</a:t>
            </a:r>
            <a:endParaRPr lang="en-GB" dirty="0"/>
          </a:p>
        </p:txBody>
      </p:sp>
      <mc:AlternateContent xmlns:mc="http://schemas.openxmlformats.org/markup-compatibility/2006">
        <mc:Choice xmlns:a14="http://schemas.microsoft.com/office/drawing/2010/main" Requires="a14">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444499" y="1299727"/>
                <a:ext cx="10460924" cy="4794076"/>
              </a:xfrm>
            </p:spPr>
            <p:txBody>
              <a:bodyPr/>
              <a:lstStyle/>
              <a:p>
                <a:pPr marL="0" indent="0">
                  <a:buNone/>
                </a:pPr>
                <a:r>
                  <a:rPr lang="en-US" sz="2200" dirty="0">
                    <a:latin typeface="Cambria Math" panose="02040503050406030204" pitchFamily="18" charset="0"/>
                    <a:ea typeface="Cambria Math" panose="02040503050406030204" pitchFamily="18" charset="0"/>
                  </a:rPr>
                  <a:t>Approximate solution </a:t>
                </a:r>
                <a14:m>
                  <m:oMath xmlns:m="http://schemas.openxmlformats.org/officeDocument/2006/math">
                    <m:r>
                      <a:rPr lang="en-US" sz="2200" i="1" dirty="0">
                        <a:latin typeface="Cambria Math" panose="02040503050406030204" pitchFamily="18" charset="0"/>
                        <a:ea typeface="Cambria Math" panose="02040503050406030204" pitchFamily="18" charset="0"/>
                      </a:rPr>
                      <m:t>𝑥</m:t>
                    </m:r>
                  </m:oMath>
                </a14:m>
                <a:r>
                  <a:rPr lang="en-US" sz="2200" dirty="0">
                    <a:latin typeface="Cambria Math" panose="02040503050406030204" pitchFamily="18" charset="0"/>
                    <a:ea typeface="Cambria Math" panose="02040503050406030204" pitchFamily="18" charset="0"/>
                  </a:rPr>
                  <a:t> of a linear system:</a:t>
                </a:r>
              </a:p>
              <a:p>
                <a:pPr marL="0" indent="0">
                  <a:buNone/>
                </a:pPr>
                <a14:m>
                  <m:oMathPara xmlns:m="http://schemas.openxmlformats.org/officeDocument/2006/math">
                    <m:oMathParaPr>
                      <m:jc m:val="centerGroup"/>
                    </m:oMathParaPr>
                    <m:oMath xmlns:m="http://schemas.openxmlformats.org/officeDocument/2006/math">
                      <m:r>
                        <a:rPr lang="en-US" sz="2200" i="1">
                          <a:latin typeface="Cambria Math" panose="02040503050406030204" pitchFamily="18" charset="0"/>
                          <a:ea typeface="Cambria Math" panose="02040503050406030204" pitchFamily="18" charset="0"/>
                        </a:rPr>
                        <m:t>𝐴𝑥</m:t>
                      </m:r>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𝑏</m:t>
                      </m:r>
                    </m:oMath>
                  </m:oMathPara>
                </a14:m>
                <a:endParaRPr lang="en-US" sz="2200" dirty="0">
                  <a:latin typeface="Cambria Math" panose="02040503050406030204" pitchFamily="18" charset="0"/>
                  <a:ea typeface="Cambria Math" panose="02040503050406030204" pitchFamily="18" charset="0"/>
                </a:endParaRPr>
              </a:p>
              <a:p>
                <a:pPr marL="0" indent="0">
                  <a:buNone/>
                </a:pPr>
                <a:r>
                  <a:rPr lang="en-US" sz="2200" dirty="0">
                    <a:latin typeface="Cambria Math" panose="02040503050406030204" pitchFamily="18" charset="0"/>
                    <a:ea typeface="Cambria Math" panose="02040503050406030204" pitchFamily="18" charset="0"/>
                  </a:rPr>
                  <a:t>such that </a:t>
                </a:r>
                <a14:m>
                  <m:oMath xmlns:m="http://schemas.openxmlformats.org/officeDocument/2006/math">
                    <m:r>
                      <a:rPr lang="en-US" sz="2200" i="1">
                        <a:latin typeface="Cambria Math" panose="02040503050406030204" pitchFamily="18" charset="0"/>
                        <a:ea typeface="Cambria Math" panose="02040503050406030204" pitchFamily="18" charset="0"/>
                      </a:rPr>
                      <m:t>𝐴</m:t>
                    </m:r>
                    <m:r>
                      <a:rPr lang="en-US" sz="2200" i="1">
                        <a:latin typeface="Cambria Math" panose="02040503050406030204" pitchFamily="18" charset="0"/>
                        <a:ea typeface="Cambria Math" panose="02040503050406030204" pitchFamily="18" charset="0"/>
                      </a:rPr>
                      <m:t>∈</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ℝ</m:t>
                        </m:r>
                      </m:e>
                      <m:sup>
                        <m:r>
                          <a:rPr lang="en-US" sz="2200" i="1">
                            <a:latin typeface="Cambria Math" panose="02040503050406030204" pitchFamily="18" charset="0"/>
                            <a:ea typeface="Cambria Math" panose="02040503050406030204" pitchFamily="18" charset="0"/>
                          </a:rPr>
                          <m:t>𝑛</m:t>
                        </m:r>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𝑛</m:t>
                        </m:r>
                      </m:sup>
                    </m:sSup>
                    <m:r>
                      <a:rPr lang="en-US" sz="2200" i="1">
                        <a:latin typeface="Cambria Math" panose="02040503050406030204" pitchFamily="18" charset="0"/>
                        <a:ea typeface="Cambria Math" panose="02040503050406030204" pitchFamily="18" charset="0"/>
                      </a:rPr>
                      <m:t> </m:t>
                    </m:r>
                    <m:r>
                      <a:rPr lang="en-US" sz="2200" i="1">
                        <a:latin typeface="Cambria Math" panose="02040503050406030204" pitchFamily="18" charset="0"/>
                        <a:ea typeface="Cambria Math" panose="02040503050406030204" pitchFamily="18" charset="0"/>
                      </a:rPr>
                      <m:t>𝑖𝑠</m:t>
                    </m:r>
                    <m:r>
                      <a:rPr lang="en-US" sz="2200" i="1">
                        <a:latin typeface="Cambria Math" panose="02040503050406030204" pitchFamily="18" charset="0"/>
                        <a:ea typeface="Cambria Math" panose="02040503050406030204" pitchFamily="18" charset="0"/>
                      </a:rPr>
                      <m:t> </m:t>
                    </m:r>
                    <m:r>
                      <a:rPr lang="en-US" sz="2200" i="1">
                        <a:latin typeface="Cambria Math" panose="02040503050406030204" pitchFamily="18" charset="0"/>
                        <a:ea typeface="Cambria Math" panose="02040503050406030204" pitchFamily="18" charset="0"/>
                      </a:rPr>
                      <m:t>𝑠𝑝𝑎𝑟𝑠𝑒</m:t>
                    </m:r>
                    <m:r>
                      <a:rPr lang="en-US" sz="2200" i="1">
                        <a:latin typeface="Cambria Math" panose="02040503050406030204" pitchFamily="18" charset="0"/>
                        <a:ea typeface="Cambria Math" panose="02040503050406030204" pitchFamily="18" charset="0"/>
                      </a:rPr>
                      <m:t>, </m:t>
                    </m:r>
                    <m:r>
                      <a:rPr lang="en-US" sz="2200" i="1">
                        <a:latin typeface="Cambria Math" panose="02040503050406030204" pitchFamily="18" charset="0"/>
                        <a:ea typeface="Cambria Math" panose="02040503050406030204" pitchFamily="18" charset="0"/>
                      </a:rPr>
                      <m:t>𝑥</m:t>
                    </m:r>
                    <m:r>
                      <a:rPr lang="en-US" sz="2200" i="1">
                        <a:latin typeface="Cambria Math" panose="02040503050406030204" pitchFamily="18" charset="0"/>
                        <a:ea typeface="Cambria Math" panose="02040503050406030204" pitchFamily="18" charset="0"/>
                      </a:rPr>
                      <m:t> </m:t>
                    </m:r>
                    <m:r>
                      <a:rPr lang="en-US" sz="2200" i="1">
                        <a:latin typeface="Cambria Math" panose="02040503050406030204" pitchFamily="18" charset="0"/>
                        <a:ea typeface="Cambria Math" panose="02040503050406030204" pitchFamily="18" charset="0"/>
                      </a:rPr>
                      <m:t>𝑎𝑛𝑑</m:t>
                    </m:r>
                    <m:r>
                      <a:rPr lang="en-US" sz="2200" i="1">
                        <a:latin typeface="Cambria Math" panose="02040503050406030204" pitchFamily="18" charset="0"/>
                        <a:ea typeface="Cambria Math" panose="02040503050406030204" pitchFamily="18" charset="0"/>
                      </a:rPr>
                      <m:t> </m:t>
                    </m:r>
                    <m:r>
                      <a:rPr lang="en-US" sz="2200" i="1">
                        <a:latin typeface="Cambria Math" panose="02040503050406030204" pitchFamily="18" charset="0"/>
                        <a:ea typeface="Cambria Math" panose="02040503050406030204" pitchFamily="18" charset="0"/>
                      </a:rPr>
                      <m:t>𝑏</m:t>
                    </m:r>
                    <m:r>
                      <a:rPr lang="en-US" sz="2200" i="1">
                        <a:latin typeface="Cambria Math" panose="02040503050406030204" pitchFamily="18" charset="0"/>
                        <a:ea typeface="Cambria Math" panose="02040503050406030204" pitchFamily="18" charset="0"/>
                      </a:rPr>
                      <m:t>∈</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ℝ</m:t>
                        </m:r>
                      </m:e>
                      <m:sup>
                        <m:r>
                          <a:rPr lang="en-US" sz="2200" i="1">
                            <a:latin typeface="Cambria Math" panose="02040503050406030204" pitchFamily="18" charset="0"/>
                            <a:ea typeface="Cambria Math" panose="02040503050406030204" pitchFamily="18" charset="0"/>
                          </a:rPr>
                          <m:t>𝑛</m:t>
                        </m:r>
                      </m:sup>
                    </m:sSup>
                  </m:oMath>
                </a14:m>
                <a:r>
                  <a:rPr lang="en-US" sz="2200" dirty="0">
                    <a:latin typeface="Cambria Math" panose="02040503050406030204" pitchFamily="18" charset="0"/>
                    <a:ea typeface="Cambria Math" panose="02040503050406030204" pitchFamily="18" charset="0"/>
                  </a:rPr>
                  <a:t>.</a:t>
                </a:r>
              </a:p>
              <a:p>
                <a:pPr marL="0" indent="0">
                  <a:buNone/>
                </a:pPr>
                <a:endParaRPr lang="en-US" sz="2200" dirty="0">
                  <a:latin typeface="Cambria Math" panose="02040503050406030204" pitchFamily="18" charset="0"/>
                  <a:ea typeface="Cambria Math" panose="02040503050406030204" pitchFamily="18" charset="0"/>
                </a:endParaRPr>
              </a:p>
              <a:p>
                <a:r>
                  <a:rPr lang="en-US" sz="2200" dirty="0">
                    <a:latin typeface="Cambria Math" panose="02040503050406030204" pitchFamily="18" charset="0"/>
                    <a:ea typeface="Cambria Math" panose="02040503050406030204" pitchFamily="18" charset="0"/>
                  </a:rPr>
                  <a:t>Lower Levels of Multigrid =&gt; Loss of Sparsity (Fill-in) =&gt; Higher Communication Cost</a:t>
                </a:r>
              </a:p>
              <a:p>
                <a:pPr marL="0" indent="0">
                  <a:buNone/>
                </a:pPr>
                <a:endParaRPr lang="en-US" sz="2200" dirty="0">
                  <a:latin typeface="Cambria Math" panose="02040503050406030204" pitchFamily="18" charset="0"/>
                  <a:ea typeface="Cambria Math" panose="02040503050406030204" pitchFamily="18" charset="0"/>
                </a:endParaRPr>
              </a:p>
              <a:p>
                <a:r>
                  <a:rPr lang="en-US" sz="2200" dirty="0">
                    <a:latin typeface="Cambria Math" panose="02040503050406030204" pitchFamily="18" charset="0"/>
                    <a:ea typeface="Cambria Math" panose="02040503050406030204" pitchFamily="18" charset="0"/>
                  </a:rPr>
                  <a:t>Matrix-Vector product (MATVEC): The dominant operation in algebraic multigrid, especially in the solve phase.</a:t>
                </a:r>
              </a:p>
              <a:p>
                <a:r>
                  <a:rPr lang="en-US" sz="2200" dirty="0">
                    <a:latin typeface="Cambria Math" panose="02040503050406030204" pitchFamily="18" charset="0"/>
                    <a:ea typeface="Cambria Math" panose="02040503050406030204" pitchFamily="18" charset="0"/>
                  </a:rPr>
                  <a:t>Matrix-Matrix product (MATMULT): The dominant operation in the setup phase.</a:t>
                </a:r>
              </a:p>
              <a:p>
                <a:r>
                  <a:rPr lang="en-US" sz="2200" dirty="0">
                    <a:latin typeface="Cambria Math" panose="02040503050406030204" pitchFamily="18" charset="0"/>
                    <a:ea typeface="Cambria Math" panose="02040503050406030204" pitchFamily="18" charset="0"/>
                  </a:rPr>
                  <a:t>Our goal is to improve these two operations.</a:t>
                </a:r>
              </a:p>
            </p:txBody>
          </p:sp>
        </mc:Choice>
        <mc:Fallback>
          <p:sp>
            <p:nvSpPr>
              <p:cNvPr id="10" name="Text Placeholder 9">
                <a:extLst>
                  <a:ext uri="{FF2B5EF4-FFF2-40B4-BE49-F238E27FC236}">
                    <a16:creationId xmlns:a16="http://schemas.microsoft.com/office/drawing/2014/main" id="{EF2BC084-E6DB-4DE7-B309-042A85EBA700}"/>
                  </a:ext>
                </a:extLst>
              </p:cNvPr>
              <p:cNvSpPr>
                <a:spLocks noGrp="1" noRot="1" noChangeAspect="1" noMove="1" noResize="1" noEditPoints="1" noAdjustHandles="1" noChangeArrowheads="1" noChangeShapeType="1" noTextEdit="1"/>
              </p:cNvSpPr>
              <p:nvPr>
                <p:ph type="body" sz="quarter" idx="13"/>
              </p:nvPr>
            </p:nvSpPr>
            <p:spPr>
              <a:xfrm>
                <a:off x="444499" y="1299727"/>
                <a:ext cx="10460924" cy="4794076"/>
              </a:xfrm>
              <a:blipFill>
                <a:blip r:embed="rId2"/>
                <a:stretch>
                  <a:fillRect l="-758" t="-889" b="-101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GB" smtClean="0"/>
              <a:pPr/>
              <a:t>3</a:t>
            </a:fld>
            <a:endParaRPr lang="en-GB" dirty="0"/>
          </a:p>
        </p:txBody>
      </p:sp>
      <p:pic>
        <p:nvPicPr>
          <p:cNvPr id="6" name="Picture 5">
            <a:extLst>
              <a:ext uri="{FF2B5EF4-FFF2-40B4-BE49-F238E27FC236}">
                <a16:creationId xmlns:a16="http://schemas.microsoft.com/office/drawing/2014/main" id="{F933D0F8-1EAB-4EB1-AA43-A569C249028C}"/>
              </a:ext>
            </a:extLst>
          </p:cNvPr>
          <p:cNvPicPr>
            <a:picLocks noChangeAspect="1"/>
          </p:cNvPicPr>
          <p:nvPr/>
        </p:nvPicPr>
        <p:blipFill>
          <a:blip r:embed="rId3"/>
          <a:stretch>
            <a:fillRect/>
          </a:stretch>
        </p:blipFill>
        <p:spPr>
          <a:xfrm>
            <a:off x="10745909" y="277367"/>
            <a:ext cx="1066646" cy="1066646"/>
          </a:xfrm>
          <a:prstGeom prst="rect">
            <a:avLst/>
          </a:prstGeom>
        </p:spPr>
      </p:pic>
    </p:spTree>
    <p:extLst>
      <p:ext uri="{BB962C8B-B14F-4D97-AF65-F5344CB8AC3E}">
        <p14:creationId xmlns:p14="http://schemas.microsoft.com/office/powerpoint/2010/main" val="45906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p:txBody>
          <a:bodyPr/>
          <a:lstStyle/>
          <a:p>
            <a:r>
              <a:rPr lang="en-GB" dirty="0"/>
              <a:t>IV. Dense MATVEC</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GB" smtClean="0"/>
              <a:pPr/>
              <a:t>30</a:t>
            </a:fld>
            <a:endParaRPr lang="en-GB" dirty="0"/>
          </a:p>
        </p:txBody>
      </p:sp>
      <p:pic>
        <p:nvPicPr>
          <p:cNvPr id="4" name="Picture 3">
            <a:extLst>
              <a:ext uri="{FF2B5EF4-FFF2-40B4-BE49-F238E27FC236}">
                <a16:creationId xmlns:a16="http://schemas.microsoft.com/office/drawing/2014/main" id="{5FA85862-034E-498A-BEED-F016988F823B}"/>
              </a:ext>
            </a:extLst>
          </p:cNvPr>
          <p:cNvPicPr>
            <a:picLocks noChangeAspect="1"/>
          </p:cNvPicPr>
          <p:nvPr/>
        </p:nvPicPr>
        <p:blipFill>
          <a:blip r:embed="rId2"/>
          <a:stretch>
            <a:fillRect/>
          </a:stretch>
        </p:blipFill>
        <p:spPr>
          <a:xfrm>
            <a:off x="2630965" y="1186965"/>
            <a:ext cx="6930070" cy="5310672"/>
          </a:xfrm>
          <a:prstGeom prst="rect">
            <a:avLst/>
          </a:prstGeom>
        </p:spPr>
      </p:pic>
      <p:pic>
        <p:nvPicPr>
          <p:cNvPr id="5" name="Picture 4">
            <a:extLst>
              <a:ext uri="{FF2B5EF4-FFF2-40B4-BE49-F238E27FC236}">
                <a16:creationId xmlns:a16="http://schemas.microsoft.com/office/drawing/2014/main" id="{E9C09879-D809-4ED0-9C5C-29C22DC397EF}"/>
              </a:ext>
            </a:extLst>
          </p:cNvPr>
          <p:cNvPicPr>
            <a:picLocks noChangeAspect="1"/>
          </p:cNvPicPr>
          <p:nvPr/>
        </p:nvPicPr>
        <p:blipFill>
          <a:blip r:embed="rId3"/>
          <a:stretch>
            <a:fillRect/>
          </a:stretch>
        </p:blipFill>
        <p:spPr>
          <a:xfrm>
            <a:off x="10745909" y="277367"/>
            <a:ext cx="1066646" cy="1066646"/>
          </a:xfrm>
          <a:prstGeom prst="rect">
            <a:avLst/>
          </a:prstGeom>
        </p:spPr>
      </p:pic>
    </p:spTree>
    <p:extLst>
      <p:ext uri="{BB962C8B-B14F-4D97-AF65-F5344CB8AC3E}">
        <p14:creationId xmlns:p14="http://schemas.microsoft.com/office/powerpoint/2010/main" val="3752161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p:txBody>
          <a:bodyPr/>
          <a:lstStyle/>
          <a:p>
            <a:r>
              <a:rPr lang="en-GB" dirty="0"/>
              <a:t>Results</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GB" smtClean="0"/>
              <a:pPr/>
              <a:t>31</a:t>
            </a:fld>
            <a:endParaRPr lang="en-GB" dirty="0"/>
          </a:p>
        </p:txBody>
      </p:sp>
      <p:pic>
        <p:nvPicPr>
          <p:cNvPr id="4" name="Picture 3">
            <a:extLst>
              <a:ext uri="{FF2B5EF4-FFF2-40B4-BE49-F238E27FC236}">
                <a16:creationId xmlns:a16="http://schemas.microsoft.com/office/drawing/2014/main" id="{364BB6C3-1334-4D48-8771-7BA9E6C04D25}"/>
              </a:ext>
            </a:extLst>
          </p:cNvPr>
          <p:cNvPicPr>
            <a:picLocks noChangeAspect="1"/>
          </p:cNvPicPr>
          <p:nvPr/>
        </p:nvPicPr>
        <p:blipFill>
          <a:blip r:embed="rId3"/>
          <a:stretch>
            <a:fillRect/>
          </a:stretch>
        </p:blipFill>
        <p:spPr>
          <a:xfrm>
            <a:off x="3749953" y="1120303"/>
            <a:ext cx="8079790" cy="4958471"/>
          </a:xfrm>
          <a:prstGeom prst="rect">
            <a:avLst/>
          </a:prstGeom>
        </p:spPr>
      </p:pic>
      <p:sp>
        <p:nvSpPr>
          <p:cNvPr id="8" name="Text Placeholder 9">
            <a:extLst>
              <a:ext uri="{FF2B5EF4-FFF2-40B4-BE49-F238E27FC236}">
                <a16:creationId xmlns:a16="http://schemas.microsoft.com/office/drawing/2014/main" id="{DB943C41-1D83-4F95-B016-979A5E623F43}"/>
              </a:ext>
            </a:extLst>
          </p:cNvPr>
          <p:cNvSpPr>
            <a:spLocks noGrp="1"/>
          </p:cNvSpPr>
          <p:nvPr>
            <p:ph type="body" sz="quarter" idx="13"/>
          </p:nvPr>
        </p:nvSpPr>
        <p:spPr>
          <a:xfrm>
            <a:off x="362256" y="1117638"/>
            <a:ext cx="3387697" cy="2539962"/>
          </a:xfrm>
        </p:spPr>
        <p:txBody>
          <a:bodyPr/>
          <a:lstStyle/>
          <a:p>
            <a:r>
              <a:rPr lang="en-US" sz="2200" dirty="0"/>
              <a:t>Average time for one MATVEC.</a:t>
            </a:r>
          </a:p>
          <a:p>
            <a:r>
              <a:rPr lang="en-US" sz="2200" dirty="0"/>
              <a:t>Matrix ID 1883 from Florida Matrix Collection</a:t>
            </a:r>
          </a:p>
          <a:p>
            <a:r>
              <a:rPr lang="en-US" sz="2200" dirty="0"/>
              <a:t>On 1728 processors</a:t>
            </a:r>
          </a:p>
        </p:txBody>
      </p:sp>
    </p:spTree>
    <p:extLst>
      <p:ext uri="{BB962C8B-B14F-4D97-AF65-F5344CB8AC3E}">
        <p14:creationId xmlns:p14="http://schemas.microsoft.com/office/powerpoint/2010/main" val="356894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p:txBody>
          <a:bodyPr/>
          <a:lstStyle/>
          <a:p>
            <a:r>
              <a:rPr lang="en-GB" dirty="0"/>
              <a:t>Results</a:t>
            </a:r>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362256" y="1117637"/>
            <a:ext cx="3341997" cy="2520085"/>
          </a:xfrm>
        </p:spPr>
        <p:txBody>
          <a:bodyPr/>
          <a:lstStyle/>
          <a:p>
            <a:r>
              <a:rPr lang="en-US" sz="2200" dirty="0"/>
              <a:t>Average time for one MATVEC.</a:t>
            </a:r>
          </a:p>
          <a:p>
            <a:r>
              <a:rPr lang="en-US" sz="2200" dirty="0"/>
              <a:t>Matrix ID 1883 from Florida Matrix Collection</a:t>
            </a:r>
          </a:p>
          <a:p>
            <a:r>
              <a:rPr lang="en-US" sz="2200" dirty="0"/>
              <a:t>On 1008 processors</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GB" smtClean="0"/>
              <a:pPr/>
              <a:t>32</a:t>
            </a:fld>
            <a:endParaRPr lang="en-GB" dirty="0"/>
          </a:p>
        </p:txBody>
      </p:sp>
      <p:pic>
        <p:nvPicPr>
          <p:cNvPr id="4" name="Picture 3">
            <a:extLst>
              <a:ext uri="{FF2B5EF4-FFF2-40B4-BE49-F238E27FC236}">
                <a16:creationId xmlns:a16="http://schemas.microsoft.com/office/drawing/2014/main" id="{4B301FBA-4F9E-47F6-8C6B-CC0151973E17}"/>
              </a:ext>
            </a:extLst>
          </p:cNvPr>
          <p:cNvPicPr>
            <a:picLocks noChangeAspect="1"/>
          </p:cNvPicPr>
          <p:nvPr/>
        </p:nvPicPr>
        <p:blipFill>
          <a:blip r:embed="rId2"/>
          <a:stretch>
            <a:fillRect/>
          </a:stretch>
        </p:blipFill>
        <p:spPr>
          <a:xfrm>
            <a:off x="3704253" y="1117637"/>
            <a:ext cx="8212689" cy="4934035"/>
          </a:xfrm>
          <a:prstGeom prst="rect">
            <a:avLst/>
          </a:prstGeom>
        </p:spPr>
      </p:pic>
    </p:spTree>
    <p:extLst>
      <p:ext uri="{BB962C8B-B14F-4D97-AF65-F5344CB8AC3E}">
        <p14:creationId xmlns:p14="http://schemas.microsoft.com/office/powerpoint/2010/main" val="14883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2761488" y="1315616"/>
            <a:ext cx="7586161" cy="2323696"/>
          </a:xfrm>
        </p:spPr>
        <p:txBody>
          <a:bodyPr/>
          <a:lstStyle/>
          <a:p>
            <a:r>
              <a:rPr lang="en-US" sz="3800" b="0" dirty="0"/>
              <a:t>Matrix-Matrix Product (MATMULT)</a:t>
            </a:r>
            <a:endParaRPr lang="en-GB" sz="3800" dirty="0"/>
          </a:p>
        </p:txBody>
      </p:sp>
    </p:spTree>
    <p:extLst>
      <p:ext uri="{BB962C8B-B14F-4D97-AF65-F5344CB8AC3E}">
        <p14:creationId xmlns:p14="http://schemas.microsoft.com/office/powerpoint/2010/main" val="2839620389"/>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535531"/>
          </a:xfrm>
        </p:spPr>
        <p:txBody>
          <a:bodyPr/>
          <a:lstStyle/>
          <a:p>
            <a:r>
              <a:rPr lang="en-US" dirty="0"/>
              <a:t>Setup phase: two-grid</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GB" smtClean="0"/>
              <a:pPr/>
              <a:t>34</a:t>
            </a:fld>
            <a:endParaRPr lang="en-GB" dirty="0"/>
          </a:p>
        </p:txBody>
      </p:sp>
      <p:sp>
        <p:nvSpPr>
          <p:cNvPr id="4" name="Rectangle 3">
            <a:extLst>
              <a:ext uri="{FF2B5EF4-FFF2-40B4-BE49-F238E27FC236}">
                <a16:creationId xmlns:a16="http://schemas.microsoft.com/office/drawing/2014/main" id="{54E96212-D60B-433E-9283-6A49B67B15CC}"/>
              </a:ext>
            </a:extLst>
          </p:cNvPr>
          <p:cNvSpPr/>
          <p:nvPr/>
        </p:nvSpPr>
        <p:spPr>
          <a:xfrm>
            <a:off x="6589897" y="3429000"/>
            <a:ext cx="1903445" cy="173549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0CDF5FE-437A-4AC4-BF3A-10C03E193D48}"/>
              </a:ext>
            </a:extLst>
          </p:cNvPr>
          <p:cNvSpPr/>
          <p:nvPr/>
        </p:nvSpPr>
        <p:spPr>
          <a:xfrm rot="5400000">
            <a:off x="8534163" y="3811556"/>
            <a:ext cx="1735495" cy="9703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AD3FED4-B914-42A0-B774-2A52FD65E230}"/>
              </a:ext>
            </a:extLst>
          </p:cNvPr>
          <p:cNvSpPr/>
          <p:nvPr/>
        </p:nvSpPr>
        <p:spPr>
          <a:xfrm>
            <a:off x="4492842" y="3811555"/>
            <a:ext cx="1735495" cy="97038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BB95C0-646D-4D2B-A687-62216C850B48}"/>
              </a:ext>
            </a:extLst>
          </p:cNvPr>
          <p:cNvSpPr/>
          <p:nvPr/>
        </p:nvSpPr>
        <p:spPr>
          <a:xfrm>
            <a:off x="2350589" y="3811555"/>
            <a:ext cx="977189" cy="97038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FACA09C-EC5E-4D38-BC3A-9EFF86A84A23}"/>
              </a:ext>
            </a:extLst>
          </p:cNvPr>
          <p:cNvSpPr/>
          <p:nvPr/>
        </p:nvSpPr>
        <p:spPr>
          <a:xfrm>
            <a:off x="3662757" y="4055966"/>
            <a:ext cx="495106" cy="152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364B8D5D-4F89-42F6-81C6-26594D135C72}"/>
              </a:ext>
            </a:extLst>
          </p:cNvPr>
          <p:cNvSpPr/>
          <p:nvPr/>
        </p:nvSpPr>
        <p:spPr>
          <a:xfrm>
            <a:off x="3662757" y="4296747"/>
            <a:ext cx="495106" cy="152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AECB8827-54A9-4F5C-890C-00E6F9FD07FD}"/>
              </a:ext>
            </a:extLst>
          </p:cNvPr>
          <p:cNvSpPr txBox="1"/>
          <p:nvPr/>
        </p:nvSpPr>
        <p:spPr>
          <a:xfrm>
            <a:off x="5111161" y="5253913"/>
            <a:ext cx="450764" cy="615553"/>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rtlCol="0">
            <a:spAutoFit/>
          </a:bodyPr>
          <a:lstStyle/>
          <a:p>
            <a:r>
              <a:rPr lang="en-US" sz="3400" b="1" i="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mbria Math" panose="02040503050406030204" pitchFamily="18" charset="0"/>
                <a:ea typeface="Cambria Math" panose="02040503050406030204" pitchFamily="18" charset="0"/>
              </a:rPr>
              <a:t>R</a:t>
            </a:r>
            <a:endParaRPr lang="en-US" sz="3400" b="1" i="1" dirty="0">
              <a:ln w="22225">
                <a:solidFill>
                  <a:schemeClr val="accent2"/>
                </a:solidFill>
                <a:prstDash val="solid"/>
              </a:ln>
              <a:solidFill>
                <a:schemeClr val="accent2">
                  <a:lumMod val="40000"/>
                  <a:lumOff val="60000"/>
                </a:schemeClr>
              </a:solidFill>
              <a:latin typeface="Cambria Math" panose="02040503050406030204" pitchFamily="18" charset="0"/>
              <a:ea typeface="Cambria Math" panose="02040503050406030204" pitchFamily="18" charset="0"/>
            </a:endParaRPr>
          </a:p>
        </p:txBody>
      </p:sp>
      <p:sp>
        <p:nvSpPr>
          <p:cNvPr id="14" name="TextBox 13">
            <a:extLst>
              <a:ext uri="{FF2B5EF4-FFF2-40B4-BE49-F238E27FC236}">
                <a16:creationId xmlns:a16="http://schemas.microsoft.com/office/drawing/2014/main" id="{6A7B8322-40A4-44BE-B4AC-6EB5BA50F593}"/>
              </a:ext>
            </a:extLst>
          </p:cNvPr>
          <p:cNvSpPr txBox="1"/>
          <p:nvPr/>
        </p:nvSpPr>
        <p:spPr>
          <a:xfrm>
            <a:off x="7292191" y="5253912"/>
            <a:ext cx="450764" cy="615553"/>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rtlCol="0">
            <a:spAutoFit/>
          </a:bodyPr>
          <a:lstStyle/>
          <a:p>
            <a:r>
              <a:rPr lang="en-US" sz="3400" b="1" i="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mbria Math" panose="02040503050406030204" pitchFamily="18" charset="0"/>
                <a:ea typeface="Cambria Math" panose="02040503050406030204" pitchFamily="18" charset="0"/>
              </a:rPr>
              <a:t>A</a:t>
            </a:r>
            <a:endParaRPr lang="en-US" sz="3400" b="1" i="1" dirty="0">
              <a:ln w="22225">
                <a:solidFill>
                  <a:schemeClr val="accent2"/>
                </a:solidFill>
                <a:prstDash val="solid"/>
              </a:ln>
              <a:solidFill>
                <a:schemeClr val="accent2">
                  <a:lumMod val="40000"/>
                  <a:lumOff val="60000"/>
                </a:schemeClr>
              </a:solidFill>
              <a:latin typeface="Cambria Math" panose="02040503050406030204" pitchFamily="18" charset="0"/>
              <a:ea typeface="Cambria Math" panose="02040503050406030204" pitchFamily="18" charset="0"/>
            </a:endParaRPr>
          </a:p>
        </p:txBody>
      </p:sp>
      <p:sp>
        <p:nvSpPr>
          <p:cNvPr id="15" name="TextBox 14">
            <a:extLst>
              <a:ext uri="{FF2B5EF4-FFF2-40B4-BE49-F238E27FC236}">
                <a16:creationId xmlns:a16="http://schemas.microsoft.com/office/drawing/2014/main" id="{CB11E8F6-4043-4A2C-A791-5767293DCB1B}"/>
              </a:ext>
            </a:extLst>
          </p:cNvPr>
          <p:cNvSpPr txBox="1"/>
          <p:nvPr/>
        </p:nvSpPr>
        <p:spPr>
          <a:xfrm>
            <a:off x="9152482" y="5253911"/>
            <a:ext cx="428322" cy="615553"/>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rtlCol="0">
            <a:spAutoFit/>
          </a:bodyPr>
          <a:lstStyle/>
          <a:p>
            <a:r>
              <a:rPr lang="en-US" sz="3400" b="1" i="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mbria Math" panose="02040503050406030204" pitchFamily="18" charset="0"/>
                <a:ea typeface="Cambria Math" panose="02040503050406030204" pitchFamily="18" charset="0"/>
              </a:rPr>
              <a:t>P</a:t>
            </a:r>
            <a:endParaRPr lang="en-US" sz="3400" b="1" i="1" dirty="0">
              <a:ln w="22225">
                <a:solidFill>
                  <a:schemeClr val="accent2"/>
                </a:solidFill>
                <a:prstDash val="solid"/>
              </a:ln>
              <a:solidFill>
                <a:schemeClr val="accent2">
                  <a:lumMod val="40000"/>
                  <a:lumOff val="60000"/>
                </a:schemeClr>
              </a:solidFill>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2347D47-C1C2-4D4D-BE97-C24EDA4EF7FD}"/>
                  </a:ext>
                </a:extLst>
              </p:cNvPr>
              <p:cNvSpPr txBox="1"/>
              <p:nvPr/>
            </p:nvSpPr>
            <p:spPr>
              <a:xfrm>
                <a:off x="2439510" y="4922367"/>
                <a:ext cx="1661480" cy="615553"/>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400" b="1" i="1"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mbria Math" panose="02040503050406030204" pitchFamily="18" charset="0"/>
                            </a:rPr>
                          </m:ctrlPr>
                        </m:sSubPr>
                        <m:e>
                          <m:r>
                            <a:rPr lang="en-US" sz="3400" b="1" i="1"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mbria Math" panose="02040503050406030204" pitchFamily="18" charset="0"/>
                            </a:rPr>
                            <m:t>𝑨</m:t>
                          </m:r>
                        </m:e>
                        <m:sub>
                          <m:r>
                            <a:rPr lang="en-US" sz="3400" b="1" i="1"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mbria Math" panose="02040503050406030204" pitchFamily="18" charset="0"/>
                            </a:rPr>
                            <m:t>𝒄𝒐𝒂𝒓𝒔𝒆</m:t>
                          </m:r>
                        </m:sub>
                      </m:sSub>
                    </m:oMath>
                  </m:oMathPara>
                </a14:m>
                <a:endParaRPr lang="en-US" sz="3400" b="1" dirty="0">
                  <a:ln w="22225">
                    <a:solidFill>
                      <a:schemeClr val="accent2"/>
                    </a:solidFill>
                    <a:prstDash val="solid"/>
                  </a:ln>
                  <a:solidFill>
                    <a:schemeClr val="accent2">
                      <a:lumMod val="40000"/>
                      <a:lumOff val="60000"/>
                    </a:schemeClr>
                  </a:solidFill>
                </a:endParaRPr>
              </a:p>
            </p:txBody>
          </p:sp>
        </mc:Choice>
        <mc:Fallback xmlns="">
          <p:sp>
            <p:nvSpPr>
              <p:cNvPr id="16" name="TextBox 15">
                <a:extLst>
                  <a:ext uri="{FF2B5EF4-FFF2-40B4-BE49-F238E27FC236}">
                    <a16:creationId xmlns:a16="http://schemas.microsoft.com/office/drawing/2014/main" id="{62347D47-C1C2-4D4D-BE97-C24EDA4EF7FD}"/>
                  </a:ext>
                </a:extLst>
              </p:cNvPr>
              <p:cNvSpPr txBox="1">
                <a:spLocks noRot="1" noChangeAspect="1" noMove="1" noResize="1" noEditPoints="1" noAdjustHandles="1" noChangeArrowheads="1" noChangeShapeType="1" noTextEdit="1"/>
              </p:cNvSpPr>
              <p:nvPr/>
            </p:nvSpPr>
            <p:spPr>
              <a:xfrm>
                <a:off x="2439510" y="4922367"/>
                <a:ext cx="1661480" cy="615553"/>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 Placeholder 9">
                <a:extLst>
                  <a:ext uri="{FF2B5EF4-FFF2-40B4-BE49-F238E27FC236}">
                    <a16:creationId xmlns:a16="http://schemas.microsoft.com/office/drawing/2014/main" id="{21EAF802-5DF8-48CE-99A6-DDD9A5DCDACC}"/>
                  </a:ext>
                </a:extLst>
              </p:cNvPr>
              <p:cNvSpPr txBox="1">
                <a:spLocks/>
              </p:cNvSpPr>
              <p:nvPr/>
            </p:nvSpPr>
            <p:spPr>
              <a:xfrm>
                <a:off x="444500" y="1777176"/>
                <a:ext cx="5651500" cy="1446431"/>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60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400" kern="1200">
                    <a:solidFill>
                      <a:schemeClr val="bg1"/>
                    </a:solidFill>
                    <a:latin typeface="+mn-lt"/>
                    <a:ea typeface="+mn-ea"/>
                    <a:cs typeface="Arial" panose="020B0604020202020204" pitchFamily="34" charset="0"/>
                  </a:defRPr>
                </a:lvl2pPr>
                <a:lvl3pPr marL="11430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200" kern="1200">
                    <a:solidFill>
                      <a:schemeClr val="bg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𝐴</m:t>
                          </m:r>
                        </m:e>
                        <m:sub>
                          <m:r>
                            <a:rPr lang="en-US" sz="3200" b="0" i="1" smtClean="0">
                              <a:latin typeface="Cambria Math" panose="02040503050406030204" pitchFamily="18" charset="0"/>
                            </a:rPr>
                            <m:t>𝑐𝑜𝑎𝑟𝑠𝑒</m:t>
                          </m:r>
                        </m:sub>
                      </m:sSub>
                      <m:r>
                        <a:rPr lang="en-US" sz="3200" i="1">
                          <a:latin typeface="Cambria Math" panose="02040503050406030204" pitchFamily="18" charset="0"/>
                        </a:rPr>
                        <m:t>=</m:t>
                      </m:r>
                      <m:r>
                        <a:rPr lang="en-US" sz="3200" i="1">
                          <a:latin typeface="Cambria Math" panose="02040503050406030204" pitchFamily="18" charset="0"/>
                        </a:rPr>
                        <m:t>𝑅</m:t>
                      </m:r>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𝐴</m:t>
                      </m:r>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𝑃</m:t>
                      </m:r>
                    </m:oMath>
                  </m:oMathPara>
                </a14:m>
                <a:endParaRPr lang="en-US" sz="3200" dirty="0">
                  <a:ea typeface="Cambria Math" panose="02040503050406030204" pitchFamily="18" charset="0"/>
                </a:endParaRPr>
              </a:p>
              <a:p>
                <a:pPr marL="0" indent="0">
                  <a:buFont typeface="Arial" panose="020B0604020202020204" pitchFamily="34" charset="0"/>
                  <a:buNone/>
                </a:pPr>
                <a14:m>
                  <m:oMath xmlns:m="http://schemas.openxmlformats.org/officeDocument/2006/math">
                    <m:r>
                      <a:rPr lang="en-US" sz="3200" i="1">
                        <a:latin typeface="Cambria Math" panose="02040503050406030204" pitchFamily="18" charset="0"/>
                      </a:rPr>
                      <m:t>𝑅</m:t>
                    </m:r>
                  </m:oMath>
                </a14:m>
                <a:r>
                  <a:rPr lang="en-US" sz="3200" dirty="0"/>
                  <a:t>: restriction, </a:t>
                </a:r>
                <a14:m>
                  <m:oMath xmlns:m="http://schemas.openxmlformats.org/officeDocument/2006/math">
                    <m:r>
                      <a:rPr lang="en-US" sz="3200" i="1">
                        <a:latin typeface="Cambria Math" panose="02040503050406030204" pitchFamily="18" charset="0"/>
                        <a:ea typeface="Cambria Math" panose="02040503050406030204" pitchFamily="18" charset="0"/>
                      </a:rPr>
                      <m:t>𝑃</m:t>
                    </m:r>
                  </m:oMath>
                </a14:m>
                <a:r>
                  <a:rPr lang="en-US" sz="3200" dirty="0"/>
                  <a:t>: prolongation</a:t>
                </a:r>
              </a:p>
              <a:p>
                <a:pPr marL="0" indent="0" algn="ctr">
                  <a:buFont typeface="Arial" panose="020B0604020202020204" pitchFamily="34" charset="0"/>
                  <a:buNone/>
                </a:pPr>
                <a:endParaRPr lang="en-US" sz="3200" dirty="0"/>
              </a:p>
            </p:txBody>
          </p:sp>
        </mc:Choice>
        <mc:Fallback xmlns="">
          <p:sp>
            <p:nvSpPr>
              <p:cNvPr id="17" name="Text Placeholder 9">
                <a:extLst>
                  <a:ext uri="{FF2B5EF4-FFF2-40B4-BE49-F238E27FC236}">
                    <a16:creationId xmlns:a16="http://schemas.microsoft.com/office/drawing/2014/main" id="{21EAF802-5DF8-48CE-99A6-DDD9A5DCDACC}"/>
                  </a:ext>
                </a:extLst>
              </p:cNvPr>
              <p:cNvSpPr txBox="1">
                <a:spLocks noRot="1" noChangeAspect="1" noMove="1" noResize="1" noEditPoints="1" noAdjustHandles="1" noChangeArrowheads="1" noChangeShapeType="1" noTextEdit="1"/>
              </p:cNvSpPr>
              <p:nvPr/>
            </p:nvSpPr>
            <p:spPr>
              <a:xfrm>
                <a:off x="444500" y="1777176"/>
                <a:ext cx="5651500" cy="1446431"/>
              </a:xfrm>
              <a:prstGeom prst="rect">
                <a:avLst/>
              </a:prstGeom>
              <a:blipFill>
                <a:blip r:embed="rId3"/>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831DA7A3-2587-4785-A148-AB372A8458DD}"/>
              </a:ext>
            </a:extLst>
          </p:cNvPr>
          <p:cNvCxnSpPr>
            <a:cxnSpLocks/>
          </p:cNvCxnSpPr>
          <p:nvPr/>
        </p:nvCxnSpPr>
        <p:spPr>
          <a:xfrm flipH="1">
            <a:off x="5734492" y="2108568"/>
            <a:ext cx="1548882"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sp>
        <p:nvSpPr>
          <p:cNvPr id="20" name="Rectangle 19">
            <a:extLst>
              <a:ext uri="{FF2B5EF4-FFF2-40B4-BE49-F238E27FC236}">
                <a16:creationId xmlns:a16="http://schemas.microsoft.com/office/drawing/2014/main" id="{F9B1711F-00AA-43AE-A5A7-EAA41B7AEA1B}"/>
              </a:ext>
            </a:extLst>
          </p:cNvPr>
          <p:cNvSpPr/>
          <p:nvPr/>
        </p:nvSpPr>
        <p:spPr>
          <a:xfrm>
            <a:off x="5525714" y="1420182"/>
            <a:ext cx="1965603" cy="492443"/>
          </a:xfrm>
          <a:prstGeom prst="rect">
            <a:avLst/>
          </a:prstGeom>
          <a:noFill/>
        </p:spPr>
        <p:txBody>
          <a:bodyPr wrap="none" lIns="91440" tIns="45720" rIns="91440" bIns="45720">
            <a:spAutoFit/>
          </a:bodyPr>
          <a:lstStyle/>
          <a:p>
            <a:pPr algn="ctr"/>
            <a:r>
              <a:rPr lang="en-US" sz="2600" b="1" dirty="0">
                <a:ln w="0"/>
                <a:solidFill>
                  <a:schemeClr val="accent6">
                    <a:lumMod val="60000"/>
                    <a:lumOff val="40000"/>
                  </a:schemeClr>
                </a:solidFill>
                <a:effectLst>
                  <a:outerShdw blurRad="38100" dist="25400" dir="5400000" algn="ctr" rotWithShape="0">
                    <a:srgbClr val="6E747A">
                      <a:alpha val="43000"/>
                    </a:srgbClr>
                  </a:outerShdw>
                </a:effectLst>
              </a:rPr>
              <a:t>coarsening</a:t>
            </a:r>
            <a:endParaRPr lang="en-US" sz="2600" b="1" cap="none" spc="0" dirty="0">
              <a:ln w="0"/>
              <a:solidFill>
                <a:schemeClr val="accent6">
                  <a:lumMod val="60000"/>
                  <a:lumOff val="40000"/>
                </a:schemeClr>
              </a:solidFill>
              <a:effectLst>
                <a:outerShdw blurRad="38100" dist="25400" dir="5400000" algn="ctr" rotWithShape="0">
                  <a:srgbClr val="6E747A">
                    <a:alpha val="43000"/>
                  </a:srgbClr>
                </a:outerShdw>
              </a:effectLst>
            </a:endParaRPr>
          </a:p>
        </p:txBody>
      </p:sp>
      <p:pic>
        <p:nvPicPr>
          <p:cNvPr id="18" name="Picture 17">
            <a:extLst>
              <a:ext uri="{FF2B5EF4-FFF2-40B4-BE49-F238E27FC236}">
                <a16:creationId xmlns:a16="http://schemas.microsoft.com/office/drawing/2014/main" id="{804A55DB-6258-47E1-AC2E-2D255868F6A7}"/>
              </a:ext>
            </a:extLst>
          </p:cNvPr>
          <p:cNvPicPr>
            <a:picLocks noChangeAspect="1"/>
          </p:cNvPicPr>
          <p:nvPr/>
        </p:nvPicPr>
        <p:blipFill>
          <a:blip r:embed="rId4"/>
          <a:stretch>
            <a:fillRect/>
          </a:stretch>
        </p:blipFill>
        <p:spPr>
          <a:xfrm>
            <a:off x="10745909" y="277367"/>
            <a:ext cx="1066646" cy="1066646"/>
          </a:xfrm>
          <a:prstGeom prst="rect">
            <a:avLst/>
          </a:prstGeom>
        </p:spPr>
      </p:pic>
    </p:spTree>
    <p:extLst>
      <p:ext uri="{BB962C8B-B14F-4D97-AF65-F5344CB8AC3E}">
        <p14:creationId xmlns:p14="http://schemas.microsoft.com/office/powerpoint/2010/main" val="1838610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535531"/>
          </a:xfrm>
        </p:spPr>
        <p:txBody>
          <a:bodyPr/>
          <a:lstStyle/>
          <a:p>
            <a:r>
              <a:rPr lang="en-US" dirty="0"/>
              <a:t>Idea</a:t>
            </a:r>
            <a:endParaRPr lang="en-GB" dirty="0"/>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444500" y="1299727"/>
            <a:ext cx="7085304" cy="4794076"/>
          </a:xfrm>
        </p:spPr>
        <p:txBody>
          <a:bodyPr/>
          <a:lstStyle/>
          <a:p>
            <a:r>
              <a:rPr lang="en-US" sz="2200" dirty="0"/>
              <a:t>We design a divide and conquer approach to perform the sparse MATMULT in a node-local fashion. The key idea is to perform simple tasks while recursing, having efficient memory access, and to perform the multiplication for small chunks where the resulting matrix can fit into an appropriate cache.</a:t>
            </a:r>
          </a:p>
          <a:p>
            <a:r>
              <a:rPr lang="en-US" sz="2200" dirty="0"/>
              <a:t>Assume that the data is available locally and discuss it as a serial implementation.</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GB" smtClean="0"/>
              <a:pPr/>
              <a:t>35</a:t>
            </a:fld>
            <a:endParaRPr lang="en-GB" dirty="0"/>
          </a:p>
        </p:txBody>
      </p:sp>
      <p:pic>
        <p:nvPicPr>
          <p:cNvPr id="5" name="Picture 4">
            <a:extLst>
              <a:ext uri="{FF2B5EF4-FFF2-40B4-BE49-F238E27FC236}">
                <a16:creationId xmlns:a16="http://schemas.microsoft.com/office/drawing/2014/main" id="{E891D721-DCA6-4634-97D5-E4972E4920AE}"/>
              </a:ext>
            </a:extLst>
          </p:cNvPr>
          <p:cNvPicPr>
            <a:picLocks noChangeAspect="1"/>
          </p:cNvPicPr>
          <p:nvPr/>
        </p:nvPicPr>
        <p:blipFill>
          <a:blip r:embed="rId2"/>
          <a:stretch>
            <a:fillRect/>
          </a:stretch>
        </p:blipFill>
        <p:spPr>
          <a:xfrm>
            <a:off x="10745909" y="277367"/>
            <a:ext cx="1066646" cy="1066646"/>
          </a:xfrm>
          <a:prstGeom prst="rect">
            <a:avLst/>
          </a:prstGeom>
        </p:spPr>
      </p:pic>
    </p:spTree>
    <p:extLst>
      <p:ext uri="{BB962C8B-B14F-4D97-AF65-F5344CB8AC3E}">
        <p14:creationId xmlns:p14="http://schemas.microsoft.com/office/powerpoint/2010/main" val="2516969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535531"/>
          </a:xfrm>
        </p:spPr>
        <p:txBody>
          <a:bodyPr/>
          <a:lstStyle/>
          <a:p>
            <a:r>
              <a:rPr lang="en-US" dirty="0"/>
              <a:t>Structure</a:t>
            </a:r>
            <a:endParaRPr lang="en-GB" dirty="0"/>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444500" y="1299727"/>
            <a:ext cx="7085304" cy="4794076"/>
          </a:xfrm>
        </p:spPr>
        <p:txBody>
          <a:bodyPr/>
          <a:lstStyle/>
          <a:p>
            <a:pPr marL="457200" indent="-457200">
              <a:buFont typeface="+mj-lt"/>
              <a:buAutoNum type="arabicPeriod"/>
            </a:pPr>
            <a:r>
              <a:rPr lang="en-US" sz="2200" dirty="0"/>
              <a:t>Divide and conquer approach to perform the MATMULT. We assume the data Is available locally.</a:t>
            </a:r>
          </a:p>
          <a:p>
            <a:pPr marL="457200" indent="-457200">
              <a:buFont typeface="+mj-lt"/>
              <a:buAutoNum type="arabicPeriod"/>
            </a:pPr>
            <a:r>
              <a:rPr lang="en-US" sz="2200" dirty="0"/>
              <a:t>Communication</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GB" smtClean="0"/>
              <a:pPr/>
              <a:t>36</a:t>
            </a:fld>
            <a:endParaRPr lang="en-GB" dirty="0"/>
          </a:p>
        </p:txBody>
      </p:sp>
      <p:pic>
        <p:nvPicPr>
          <p:cNvPr id="5" name="Picture 4">
            <a:extLst>
              <a:ext uri="{FF2B5EF4-FFF2-40B4-BE49-F238E27FC236}">
                <a16:creationId xmlns:a16="http://schemas.microsoft.com/office/drawing/2014/main" id="{E891D721-DCA6-4634-97D5-E4972E4920AE}"/>
              </a:ext>
            </a:extLst>
          </p:cNvPr>
          <p:cNvPicPr>
            <a:picLocks noChangeAspect="1"/>
          </p:cNvPicPr>
          <p:nvPr/>
        </p:nvPicPr>
        <p:blipFill>
          <a:blip r:embed="rId2"/>
          <a:stretch>
            <a:fillRect/>
          </a:stretch>
        </p:blipFill>
        <p:spPr>
          <a:xfrm>
            <a:off x="10745909" y="277367"/>
            <a:ext cx="1066646" cy="1066646"/>
          </a:xfrm>
          <a:prstGeom prst="rect">
            <a:avLst/>
          </a:prstGeom>
        </p:spPr>
      </p:pic>
    </p:spTree>
    <p:extLst>
      <p:ext uri="{BB962C8B-B14F-4D97-AF65-F5344CB8AC3E}">
        <p14:creationId xmlns:p14="http://schemas.microsoft.com/office/powerpoint/2010/main" val="2685055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0239852" cy="535531"/>
          </a:xfrm>
        </p:spPr>
        <p:txBody>
          <a:bodyPr/>
          <a:lstStyle/>
          <a:p>
            <a:r>
              <a:rPr lang="en-US" dirty="0"/>
              <a:t>Recursive MATMULT</a:t>
            </a:r>
            <a:endParaRPr lang="en-GB" dirty="0"/>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a:xfrm>
            <a:off x="11252199" y="6315075"/>
            <a:ext cx="511674" cy="365125"/>
          </a:xfrm>
        </p:spPr>
        <p:txBody>
          <a:bodyPr/>
          <a:lstStyle/>
          <a:p>
            <a:fld id="{C263D6C4-4840-40CC-AC84-17E24B3B7BDE}" type="slidenum">
              <a:rPr lang="en-GB" smtClean="0"/>
              <a:pPr/>
              <a:t>37</a:t>
            </a:fld>
            <a:endParaRPr lang="en-GB" dirty="0"/>
          </a:p>
        </p:txBody>
      </p:sp>
      <p:pic>
        <p:nvPicPr>
          <p:cNvPr id="5" name="Picture 4">
            <a:extLst>
              <a:ext uri="{FF2B5EF4-FFF2-40B4-BE49-F238E27FC236}">
                <a16:creationId xmlns:a16="http://schemas.microsoft.com/office/drawing/2014/main" id="{C2F83B41-0226-4F95-B1FA-99241B3DA28A}"/>
              </a:ext>
            </a:extLst>
          </p:cNvPr>
          <p:cNvPicPr>
            <a:picLocks noChangeAspect="1"/>
          </p:cNvPicPr>
          <p:nvPr/>
        </p:nvPicPr>
        <p:blipFill>
          <a:blip r:embed="rId2"/>
          <a:stretch>
            <a:fillRect/>
          </a:stretch>
        </p:blipFill>
        <p:spPr>
          <a:xfrm>
            <a:off x="10745909" y="277367"/>
            <a:ext cx="1066646" cy="1066646"/>
          </a:xfrm>
          <a:prstGeom prst="rect">
            <a:avLst/>
          </a:prstGeom>
        </p:spPr>
      </p:pic>
      <p:pic>
        <p:nvPicPr>
          <p:cNvPr id="8" name="Picture 7">
            <a:extLst>
              <a:ext uri="{FF2B5EF4-FFF2-40B4-BE49-F238E27FC236}">
                <a16:creationId xmlns:a16="http://schemas.microsoft.com/office/drawing/2014/main" id="{8930F988-305A-4EBF-AF6C-903E90B4C436}"/>
              </a:ext>
            </a:extLst>
          </p:cNvPr>
          <p:cNvPicPr>
            <a:picLocks noChangeAspect="1"/>
          </p:cNvPicPr>
          <p:nvPr/>
        </p:nvPicPr>
        <p:blipFill>
          <a:blip r:embed="rId3"/>
          <a:stretch>
            <a:fillRect/>
          </a:stretch>
        </p:blipFill>
        <p:spPr>
          <a:xfrm>
            <a:off x="1794963" y="3551681"/>
            <a:ext cx="8602073" cy="2763394"/>
          </a:xfrm>
          <a:prstGeom prst="rect">
            <a:avLst/>
          </a:prstGeom>
        </p:spPr>
      </p:pic>
      <p:sp>
        <p:nvSpPr>
          <p:cNvPr id="11" name="Text Placeholder 9">
            <a:extLst>
              <a:ext uri="{FF2B5EF4-FFF2-40B4-BE49-F238E27FC236}">
                <a16:creationId xmlns:a16="http://schemas.microsoft.com/office/drawing/2014/main" id="{7A55740A-17F5-4872-BE90-213D1FA743B7}"/>
              </a:ext>
            </a:extLst>
          </p:cNvPr>
          <p:cNvSpPr>
            <a:spLocks noGrp="1"/>
          </p:cNvSpPr>
          <p:nvPr>
            <p:ph type="body" sz="quarter" idx="13"/>
          </p:nvPr>
        </p:nvSpPr>
        <p:spPr>
          <a:xfrm>
            <a:off x="444499" y="1299727"/>
            <a:ext cx="7890979" cy="1165177"/>
          </a:xfrm>
        </p:spPr>
        <p:txBody>
          <a:bodyPr/>
          <a:lstStyle/>
          <a:p>
            <a:r>
              <a:rPr lang="en-US" sz="2400" dirty="0">
                <a:latin typeface="Cambria Math" panose="02040503050406030204" pitchFamily="18" charset="0"/>
                <a:ea typeface="Cambria Math" panose="02040503050406030204" pitchFamily="18" charset="0"/>
              </a:rPr>
              <a:t>Idea: Keep splitting the matrices, until threshold is reached. Then, perform the multiplication.</a:t>
            </a:r>
          </a:p>
          <a:p>
            <a:r>
              <a:rPr lang="en-US" sz="2400" dirty="0">
                <a:latin typeface="Cambria Math" panose="02040503050406030204" pitchFamily="18" charset="0"/>
                <a:ea typeface="Cambria Math" panose="02040503050406030204" pitchFamily="18" charset="0"/>
              </a:rPr>
              <a:t>Reason: </a:t>
            </a:r>
            <a:r>
              <a:rPr lang="en-US" sz="2400" dirty="0"/>
              <a:t>We perform the multiplication for small chunks where the resulting matrix can fit into an appropriate cache. </a:t>
            </a:r>
            <a:endParaRPr lang="en-US" sz="2400"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424121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0239852" cy="535531"/>
          </a:xfrm>
        </p:spPr>
        <p:txBody>
          <a:bodyPr/>
          <a:lstStyle/>
          <a:p>
            <a:r>
              <a:rPr lang="en-US" dirty="0"/>
              <a:t>Recursive MATMULT</a:t>
            </a:r>
            <a:endParaRPr lang="en-GB" dirty="0"/>
          </a:p>
        </p:txBody>
      </p:sp>
      <mc:AlternateContent xmlns:mc="http://schemas.openxmlformats.org/markup-compatibility/2006">
        <mc:Choice xmlns:a14="http://schemas.microsoft.com/office/drawing/2010/main" Requires="a14">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444499" y="1299727"/>
                <a:ext cx="7890979" cy="4794076"/>
              </a:xfrm>
            </p:spPr>
            <p:txBody>
              <a:bodyPr/>
              <a:lstStyle/>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𝐶</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𝐵</m:t>
                      </m:r>
                    </m:oMath>
                  </m:oMathPara>
                </a14:m>
                <a:endParaRPr lang="en-US" sz="2400" dirty="0">
                  <a:latin typeface="Cambria Math" panose="02040503050406030204" pitchFamily="18" charset="0"/>
                  <a:ea typeface="Cambria Math" panose="02040503050406030204" pitchFamily="18" charset="0"/>
                </a:endParaRPr>
              </a:p>
              <a:p>
                <a:pPr marL="0" indent="0">
                  <a:buNone/>
                </a:pPr>
                <a:r>
                  <a:rPr lang="en-US" sz="2400" dirty="0">
                    <a:latin typeface="Cambria Math" panose="02040503050406030204" pitchFamily="18" charset="0"/>
                    <a:ea typeface="Cambria Math" panose="02040503050406030204" pitchFamily="18" charset="0"/>
                  </a:rPr>
                  <a:t>Case 1: Threshold is reached: stop the recursion and perform the multiplication.</a:t>
                </a:r>
              </a:p>
              <a:p>
                <a:pPr marL="0" indent="0">
                  <a:buNone/>
                </a:pPr>
                <a:r>
                  <a:rPr lang="en-US" sz="2400" dirty="0">
                    <a:latin typeface="Cambria Math" panose="02040503050406030204" pitchFamily="18" charset="0"/>
                    <a:ea typeface="Cambria Math" panose="02040503050406030204" pitchFamily="18" charset="0"/>
                  </a:rPr>
                  <a:t>Case 2: If A is horizontal, split by column.</a:t>
                </a:r>
              </a:p>
              <a:p>
                <a:pPr marL="0" indent="0">
                  <a:buNone/>
                </a:pPr>
                <a:r>
                  <a:rPr lang="en-US" sz="2400" dirty="0">
                    <a:latin typeface="Cambria Math" panose="02040503050406030204" pitchFamily="18" charset="0"/>
                    <a:ea typeface="Cambria Math" panose="02040503050406030204" pitchFamily="18" charset="0"/>
                  </a:rPr>
                  <a:t>Case 3: If A is vertical, split by row.</a:t>
                </a:r>
              </a:p>
            </p:txBody>
          </p:sp>
        </mc:Choice>
        <mc:Fallback>
          <p:sp>
            <p:nvSpPr>
              <p:cNvPr id="10" name="Text Placeholder 9">
                <a:extLst>
                  <a:ext uri="{FF2B5EF4-FFF2-40B4-BE49-F238E27FC236}">
                    <a16:creationId xmlns:a16="http://schemas.microsoft.com/office/drawing/2014/main" id="{EF2BC084-E6DB-4DE7-B309-042A85EBA700}"/>
                  </a:ext>
                </a:extLst>
              </p:cNvPr>
              <p:cNvSpPr>
                <a:spLocks noGrp="1" noRot="1" noChangeAspect="1" noMove="1" noResize="1" noEditPoints="1" noAdjustHandles="1" noChangeArrowheads="1" noChangeShapeType="1" noTextEdit="1"/>
              </p:cNvSpPr>
              <p:nvPr>
                <p:ph type="body" sz="quarter" idx="13"/>
              </p:nvPr>
            </p:nvSpPr>
            <p:spPr>
              <a:xfrm>
                <a:off x="444499" y="1299727"/>
                <a:ext cx="7890979" cy="4794076"/>
              </a:xfrm>
              <a:blipFill>
                <a:blip r:embed="rId2"/>
                <a:stretch>
                  <a:fillRect l="-123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a:xfrm>
            <a:off x="11252199" y="6315075"/>
            <a:ext cx="511674" cy="365125"/>
          </a:xfrm>
        </p:spPr>
        <p:txBody>
          <a:bodyPr/>
          <a:lstStyle/>
          <a:p>
            <a:fld id="{C263D6C4-4840-40CC-AC84-17E24B3B7BDE}" type="slidenum">
              <a:rPr lang="en-GB" smtClean="0"/>
              <a:pPr/>
              <a:t>38</a:t>
            </a:fld>
            <a:endParaRPr lang="en-GB" dirty="0"/>
          </a:p>
        </p:txBody>
      </p:sp>
      <p:pic>
        <p:nvPicPr>
          <p:cNvPr id="5" name="Picture 4">
            <a:extLst>
              <a:ext uri="{FF2B5EF4-FFF2-40B4-BE49-F238E27FC236}">
                <a16:creationId xmlns:a16="http://schemas.microsoft.com/office/drawing/2014/main" id="{C2F83B41-0226-4F95-B1FA-99241B3DA28A}"/>
              </a:ext>
            </a:extLst>
          </p:cNvPr>
          <p:cNvPicPr>
            <a:picLocks noChangeAspect="1"/>
          </p:cNvPicPr>
          <p:nvPr/>
        </p:nvPicPr>
        <p:blipFill>
          <a:blip r:embed="rId3"/>
          <a:stretch>
            <a:fillRect/>
          </a:stretch>
        </p:blipFill>
        <p:spPr>
          <a:xfrm>
            <a:off x="10745909" y="277367"/>
            <a:ext cx="1066646" cy="1066646"/>
          </a:xfrm>
          <a:prstGeom prst="rect">
            <a:avLst/>
          </a:prstGeom>
        </p:spPr>
      </p:pic>
    </p:spTree>
    <p:extLst>
      <p:ext uri="{BB962C8B-B14F-4D97-AF65-F5344CB8AC3E}">
        <p14:creationId xmlns:p14="http://schemas.microsoft.com/office/powerpoint/2010/main" val="898957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535531"/>
          </a:xfrm>
        </p:spPr>
        <p:txBody>
          <a:bodyPr/>
          <a:lstStyle/>
          <a:p>
            <a:r>
              <a:rPr lang="en-US" dirty="0">
                <a:latin typeface="Cambria Math" panose="02040503050406030204" pitchFamily="18" charset="0"/>
                <a:ea typeface="Cambria Math" panose="02040503050406030204" pitchFamily="18" charset="0"/>
              </a:rPr>
              <a:t>Threshold</a:t>
            </a:r>
            <a:endParaRPr lang="en-GB" dirty="0"/>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444500" y="1299727"/>
            <a:ext cx="7785100" cy="4794076"/>
          </a:xfrm>
        </p:spPr>
        <p:txBody>
          <a:bodyPr/>
          <a:lstStyle/>
          <a:p>
            <a:pPr marL="0" indent="0">
              <a:buNone/>
            </a:pPr>
            <a:r>
              <a:rPr lang="en-US" sz="2600" dirty="0">
                <a:latin typeface="Cambria Math" panose="02040503050406030204" pitchFamily="18" charset="0"/>
                <a:ea typeface="Cambria Math" panose="02040503050406030204" pitchFamily="18" charset="0"/>
              </a:rPr>
              <a:t>To decide when to stop the splitting process, instead of using row and column size of sub-matrices, we use nonzero rows and columns.</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a:xfrm>
            <a:off x="11252199" y="6315075"/>
            <a:ext cx="560356" cy="365125"/>
          </a:xfrm>
        </p:spPr>
        <p:txBody>
          <a:bodyPr/>
          <a:lstStyle/>
          <a:p>
            <a:fld id="{C263D6C4-4840-40CC-AC84-17E24B3B7BDE}" type="slidenum">
              <a:rPr lang="en-GB" smtClean="0"/>
              <a:pPr/>
              <a:t>39</a:t>
            </a:fld>
            <a:endParaRPr lang="en-GB" dirty="0"/>
          </a:p>
        </p:txBody>
      </p:sp>
      <p:pic>
        <p:nvPicPr>
          <p:cNvPr id="5" name="Picture 4">
            <a:extLst>
              <a:ext uri="{FF2B5EF4-FFF2-40B4-BE49-F238E27FC236}">
                <a16:creationId xmlns:a16="http://schemas.microsoft.com/office/drawing/2014/main" id="{2C586717-7488-45A6-8C88-C87CA8B9B2DD}"/>
              </a:ext>
            </a:extLst>
          </p:cNvPr>
          <p:cNvPicPr>
            <a:picLocks noChangeAspect="1"/>
          </p:cNvPicPr>
          <p:nvPr/>
        </p:nvPicPr>
        <p:blipFill>
          <a:blip r:embed="rId2"/>
          <a:stretch>
            <a:fillRect/>
          </a:stretch>
        </p:blipFill>
        <p:spPr>
          <a:xfrm>
            <a:off x="10745909" y="277367"/>
            <a:ext cx="1066646" cy="1066646"/>
          </a:xfrm>
          <a:prstGeom prst="rect">
            <a:avLst/>
          </a:prstGeom>
        </p:spPr>
      </p:pic>
      <p:pic>
        <p:nvPicPr>
          <p:cNvPr id="4" name="Picture 3">
            <a:extLst>
              <a:ext uri="{FF2B5EF4-FFF2-40B4-BE49-F238E27FC236}">
                <a16:creationId xmlns:a16="http://schemas.microsoft.com/office/drawing/2014/main" id="{E4329615-0F6D-4671-A2E2-24E53F2162F7}"/>
              </a:ext>
            </a:extLst>
          </p:cNvPr>
          <p:cNvPicPr>
            <a:picLocks noChangeAspect="1"/>
          </p:cNvPicPr>
          <p:nvPr/>
        </p:nvPicPr>
        <p:blipFill>
          <a:blip r:embed="rId3"/>
          <a:stretch>
            <a:fillRect/>
          </a:stretch>
        </p:blipFill>
        <p:spPr>
          <a:xfrm>
            <a:off x="2159469" y="2710828"/>
            <a:ext cx="7784162" cy="3786809"/>
          </a:xfrm>
          <a:prstGeom prst="rect">
            <a:avLst/>
          </a:prstGeom>
        </p:spPr>
      </p:pic>
    </p:spTree>
    <p:extLst>
      <p:ext uri="{BB962C8B-B14F-4D97-AF65-F5344CB8AC3E}">
        <p14:creationId xmlns:p14="http://schemas.microsoft.com/office/powerpoint/2010/main" val="394660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535531"/>
          </a:xfrm>
        </p:spPr>
        <p:txBody>
          <a:bodyPr/>
          <a:lstStyle/>
          <a:p>
            <a:r>
              <a:rPr lang="en-US" dirty="0"/>
              <a:t>Introduction</a:t>
            </a:r>
            <a:endParaRPr lang="en-GB" dirty="0"/>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GB" smtClean="0"/>
              <a:pPr/>
              <a:t>4</a:t>
            </a:fld>
            <a:endParaRPr lang="en-GB" dirty="0"/>
          </a:p>
        </p:txBody>
      </p:sp>
      <p:pic>
        <p:nvPicPr>
          <p:cNvPr id="4" name="Picture 3">
            <a:extLst>
              <a:ext uri="{FF2B5EF4-FFF2-40B4-BE49-F238E27FC236}">
                <a16:creationId xmlns:a16="http://schemas.microsoft.com/office/drawing/2014/main" id="{3E292776-9B7A-4FD0-ABE9-C3BD2F25EA89}"/>
              </a:ext>
            </a:extLst>
          </p:cNvPr>
          <p:cNvPicPr>
            <a:picLocks noChangeAspect="1"/>
          </p:cNvPicPr>
          <p:nvPr/>
        </p:nvPicPr>
        <p:blipFill>
          <a:blip r:embed="rId2"/>
          <a:stretch>
            <a:fillRect/>
          </a:stretch>
        </p:blipFill>
        <p:spPr>
          <a:xfrm>
            <a:off x="1992168" y="1313072"/>
            <a:ext cx="8207664" cy="5227939"/>
          </a:xfrm>
          <a:prstGeom prst="rect">
            <a:avLst/>
          </a:prstGeom>
        </p:spPr>
      </p:pic>
      <p:pic>
        <p:nvPicPr>
          <p:cNvPr id="8" name="Picture 7">
            <a:extLst>
              <a:ext uri="{FF2B5EF4-FFF2-40B4-BE49-F238E27FC236}">
                <a16:creationId xmlns:a16="http://schemas.microsoft.com/office/drawing/2014/main" id="{F67BE76A-61DD-4E1E-8A33-506FC8B75279}"/>
              </a:ext>
            </a:extLst>
          </p:cNvPr>
          <p:cNvPicPr>
            <a:picLocks noChangeAspect="1"/>
          </p:cNvPicPr>
          <p:nvPr/>
        </p:nvPicPr>
        <p:blipFill>
          <a:blip r:embed="rId3"/>
          <a:stretch>
            <a:fillRect/>
          </a:stretch>
        </p:blipFill>
        <p:spPr>
          <a:xfrm>
            <a:off x="10745909" y="277367"/>
            <a:ext cx="1066646" cy="1066646"/>
          </a:xfrm>
          <a:prstGeom prst="rect">
            <a:avLst/>
          </a:prstGeom>
        </p:spPr>
      </p:pic>
    </p:spTree>
    <p:extLst>
      <p:ext uri="{BB962C8B-B14F-4D97-AF65-F5344CB8AC3E}">
        <p14:creationId xmlns:p14="http://schemas.microsoft.com/office/powerpoint/2010/main" val="219061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535531"/>
          </a:xfrm>
        </p:spPr>
        <p:txBody>
          <a:bodyPr/>
          <a:lstStyle/>
          <a:p>
            <a:r>
              <a:rPr lang="en-US" dirty="0">
                <a:latin typeface="Cambria Math" panose="02040503050406030204" pitchFamily="18" charset="0"/>
                <a:ea typeface="Cambria Math" panose="02040503050406030204" pitchFamily="18" charset="0"/>
              </a:rPr>
              <a:t>Threshold</a:t>
            </a:r>
            <a:endParaRPr lang="en-GB" dirty="0"/>
          </a:p>
        </p:txBody>
      </p:sp>
      <mc:AlternateContent xmlns:mc="http://schemas.openxmlformats.org/markup-compatibility/2006">
        <mc:Choice xmlns:a14="http://schemas.microsoft.com/office/drawing/2010/main" Requires="a14">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444500" y="1299727"/>
                <a:ext cx="7785100" cy="4794076"/>
              </a:xfrm>
            </p:spPr>
            <p:txBody>
              <a:bodyPr/>
              <a:lstStyle/>
              <a:p>
                <a:pPr marL="0" indent="0">
                  <a:buNone/>
                </a:pPr>
                <a14:m>
                  <m:oMathPara xmlns:m="http://schemas.openxmlformats.org/officeDocument/2006/math">
                    <m:oMathParaPr>
                      <m:jc m:val="centerGroup"/>
                    </m:oMathParaPr>
                    <m:oMath xmlns:m="http://schemas.openxmlformats.org/officeDocument/2006/math">
                      <m:r>
                        <a:rPr lang="en-US" sz="2600" i="1" dirty="0" smtClean="0">
                          <a:latin typeface="Cambria Math" panose="02040503050406030204" pitchFamily="18" charset="0"/>
                          <a:ea typeface="Cambria Math" panose="02040503050406030204" pitchFamily="18" charset="0"/>
                        </a:rPr>
                        <m:t>𝑁𝑁𝑍</m:t>
                      </m:r>
                      <m:r>
                        <a:rPr lang="en-US" sz="2600" i="1" dirty="0">
                          <a:latin typeface="Cambria Math" panose="02040503050406030204" pitchFamily="18" charset="0"/>
                          <a:ea typeface="Cambria Math" panose="02040503050406030204" pitchFamily="18" charset="0"/>
                        </a:rPr>
                        <m:t>_</m:t>
                      </m:r>
                      <m:r>
                        <a:rPr lang="en-US" sz="2600" i="1" dirty="0">
                          <a:latin typeface="Cambria Math" panose="02040503050406030204" pitchFamily="18" charset="0"/>
                          <a:ea typeface="Cambria Math" panose="02040503050406030204" pitchFamily="18" charset="0"/>
                        </a:rPr>
                        <m:t>𝑀𝐴𝑇</m:t>
                      </m:r>
                      <m:r>
                        <a:rPr lang="en-US" sz="2600" i="1" dirty="0">
                          <a:latin typeface="Cambria Math" panose="02040503050406030204" pitchFamily="18" charset="0"/>
                          <a:ea typeface="Cambria Math" panose="02040503050406030204" pitchFamily="18" charset="0"/>
                        </a:rPr>
                        <m:t>_</m:t>
                      </m:r>
                      <m:r>
                        <a:rPr lang="en-US" sz="2600" i="1" dirty="0">
                          <a:latin typeface="Cambria Math" panose="02040503050406030204" pitchFamily="18" charset="0"/>
                          <a:ea typeface="Cambria Math" panose="02040503050406030204" pitchFamily="18" charset="0"/>
                        </a:rPr>
                        <m:t>𝑆𝐼𝑍𝐸</m:t>
                      </m:r>
                      <m:r>
                        <a:rPr lang="en-US" sz="2600" i="1" dirty="0">
                          <a:latin typeface="Cambria Math" panose="02040503050406030204" pitchFamily="18" charset="0"/>
                          <a:ea typeface="Cambria Math" panose="02040503050406030204" pitchFamily="18" charset="0"/>
                        </a:rPr>
                        <m:t>  </m:t>
                      </m:r>
                      <m:r>
                        <m:rPr>
                          <m:lit/>
                        </m:rPr>
                        <a:rPr lang="en-US" sz="2600" b="0" i="1" dirty="0" smtClean="0">
                          <a:latin typeface="Cambria Math" panose="02040503050406030204" pitchFamily="18" charset="0"/>
                          <a:ea typeface="Cambria Math" panose="02040503050406030204" pitchFamily="18" charset="0"/>
                        </a:rPr>
                        <m:t>:</m:t>
                      </m:r>
                      <m:r>
                        <a:rPr lang="en-US" sz="2600" i="1" dirty="0">
                          <a:latin typeface="Cambria Math" panose="02040503050406030204" pitchFamily="18" charset="0"/>
                          <a:ea typeface="Cambria Math" panose="02040503050406030204" pitchFamily="18" charset="0"/>
                        </a:rPr>
                        <m:t>=</m:t>
                      </m:r>
                      <m:r>
                        <a:rPr lang="en-US" sz="2600" i="1" dirty="0" err="1">
                          <a:latin typeface="Cambria Math" panose="02040503050406030204" pitchFamily="18" charset="0"/>
                          <a:ea typeface="Cambria Math" panose="02040503050406030204" pitchFamily="18" charset="0"/>
                        </a:rPr>
                        <m:t>𝐴</m:t>
                      </m:r>
                      <m:r>
                        <a:rPr lang="en-US" sz="2600" i="1" dirty="0" err="1">
                          <a:latin typeface="Cambria Math" panose="02040503050406030204" pitchFamily="18" charset="0"/>
                          <a:ea typeface="Cambria Math" panose="02040503050406030204" pitchFamily="18" charset="0"/>
                        </a:rPr>
                        <m:t>_</m:t>
                      </m:r>
                      <m:r>
                        <a:rPr lang="en-US" sz="2600" i="1" dirty="0" err="1">
                          <a:latin typeface="Cambria Math" panose="02040503050406030204" pitchFamily="18" charset="0"/>
                          <a:ea typeface="Cambria Math" panose="02040503050406030204" pitchFamily="18" charset="0"/>
                        </a:rPr>
                        <m:t>𝑛𝑛𝑧</m:t>
                      </m:r>
                      <m:r>
                        <a:rPr lang="en-US" sz="2600" i="1" dirty="0" err="1">
                          <a:latin typeface="Cambria Math" panose="02040503050406030204" pitchFamily="18" charset="0"/>
                          <a:ea typeface="Cambria Math" panose="02040503050406030204" pitchFamily="18" charset="0"/>
                        </a:rPr>
                        <m:t>_</m:t>
                      </m:r>
                      <m:r>
                        <a:rPr lang="en-US" sz="2600" i="1" dirty="0" err="1">
                          <a:latin typeface="Cambria Math" panose="02040503050406030204" pitchFamily="18" charset="0"/>
                          <a:ea typeface="Cambria Math" panose="02040503050406030204" pitchFamily="18" charset="0"/>
                        </a:rPr>
                        <m:t>𝑟𝑜𝑤</m:t>
                      </m:r>
                      <m:r>
                        <a:rPr lang="en-US" sz="2600" i="1" dirty="0">
                          <a:latin typeface="Cambria Math" panose="02040503050406030204" pitchFamily="18" charset="0"/>
                          <a:ea typeface="Cambria Math" panose="02040503050406030204" pitchFamily="18" charset="0"/>
                        </a:rPr>
                        <m:t> ∗ </m:t>
                      </m:r>
                      <m:r>
                        <a:rPr lang="en-US" sz="2600" i="1" dirty="0" err="1">
                          <a:latin typeface="Cambria Math" panose="02040503050406030204" pitchFamily="18" charset="0"/>
                          <a:ea typeface="Cambria Math" panose="02040503050406030204" pitchFamily="18" charset="0"/>
                        </a:rPr>
                        <m:t>𝐵</m:t>
                      </m:r>
                      <m:r>
                        <a:rPr lang="en-US" sz="2600" i="1" dirty="0" err="1">
                          <a:latin typeface="Cambria Math" panose="02040503050406030204" pitchFamily="18" charset="0"/>
                          <a:ea typeface="Cambria Math" panose="02040503050406030204" pitchFamily="18" charset="0"/>
                        </a:rPr>
                        <m:t>_</m:t>
                      </m:r>
                      <m:r>
                        <a:rPr lang="en-US" sz="2600" i="1" dirty="0" err="1">
                          <a:latin typeface="Cambria Math" panose="02040503050406030204" pitchFamily="18" charset="0"/>
                          <a:ea typeface="Cambria Math" panose="02040503050406030204" pitchFamily="18" charset="0"/>
                        </a:rPr>
                        <m:t>𝑛𝑛𝑧</m:t>
                      </m:r>
                      <m:r>
                        <a:rPr lang="en-US" sz="2600" i="1" dirty="0" err="1">
                          <a:latin typeface="Cambria Math" panose="02040503050406030204" pitchFamily="18" charset="0"/>
                          <a:ea typeface="Cambria Math" panose="02040503050406030204" pitchFamily="18" charset="0"/>
                        </a:rPr>
                        <m:t>_</m:t>
                      </m:r>
                      <m:r>
                        <a:rPr lang="en-US" sz="2600" i="1" dirty="0" err="1">
                          <a:latin typeface="Cambria Math" panose="02040503050406030204" pitchFamily="18" charset="0"/>
                          <a:ea typeface="Cambria Math" panose="02040503050406030204" pitchFamily="18" charset="0"/>
                        </a:rPr>
                        <m:t>𝑐𝑜𝑙</m:t>
                      </m:r>
                    </m:oMath>
                  </m:oMathPara>
                </a14:m>
                <a:endParaRPr lang="en-US" sz="2600" dirty="0">
                  <a:latin typeface="Cambria Math" panose="02040503050406030204" pitchFamily="18" charset="0"/>
                  <a:ea typeface="Cambria Math" panose="02040503050406030204" pitchFamily="18" charset="0"/>
                </a:endParaRPr>
              </a:p>
              <a:p>
                <a:pPr marL="0" indent="0">
                  <a:buNone/>
                </a:pPr>
                <a14:m>
                  <m:oMath xmlns:m="http://schemas.openxmlformats.org/officeDocument/2006/math">
                    <m:r>
                      <a:rPr lang="en-US" sz="2600" i="1" dirty="0" smtClean="0">
                        <a:latin typeface="Cambria Math" panose="02040503050406030204" pitchFamily="18" charset="0"/>
                        <a:ea typeface="Cambria Math" panose="02040503050406030204" pitchFamily="18" charset="0"/>
                      </a:rPr>
                      <m:t>𝐴</m:t>
                    </m:r>
                    <m:r>
                      <a:rPr lang="en-US" sz="2600" i="1" dirty="0" smtClean="0">
                        <a:latin typeface="Cambria Math" panose="02040503050406030204" pitchFamily="18" charset="0"/>
                        <a:ea typeface="Cambria Math" panose="02040503050406030204" pitchFamily="18" charset="0"/>
                      </a:rPr>
                      <m:t>_</m:t>
                    </m:r>
                    <m:r>
                      <a:rPr lang="en-US" sz="2600" i="1" dirty="0" smtClean="0">
                        <a:latin typeface="Cambria Math" panose="02040503050406030204" pitchFamily="18" charset="0"/>
                        <a:ea typeface="Cambria Math" panose="02040503050406030204" pitchFamily="18" charset="0"/>
                      </a:rPr>
                      <m:t>𝑛𝑛𝑧</m:t>
                    </m:r>
                    <m:r>
                      <a:rPr lang="en-US" sz="2600" i="1" dirty="0" smtClean="0">
                        <a:latin typeface="Cambria Math" panose="02040503050406030204" pitchFamily="18" charset="0"/>
                        <a:ea typeface="Cambria Math" panose="02040503050406030204" pitchFamily="18" charset="0"/>
                      </a:rPr>
                      <m:t>_</m:t>
                    </m:r>
                    <m:r>
                      <a:rPr lang="en-US" sz="2600" i="1" dirty="0" smtClean="0">
                        <a:latin typeface="Cambria Math" panose="02040503050406030204" pitchFamily="18" charset="0"/>
                        <a:ea typeface="Cambria Math" panose="02040503050406030204" pitchFamily="18" charset="0"/>
                      </a:rPr>
                      <m:t>𝑟𝑜𝑤</m:t>
                    </m:r>
                    <m:r>
                      <a:rPr lang="en-US" sz="2600" i="1" dirty="0">
                        <a:latin typeface="Cambria Math" panose="02040503050406030204" pitchFamily="18" charset="0"/>
                        <a:ea typeface="Cambria Math" panose="02040503050406030204" pitchFamily="18" charset="0"/>
                      </a:rPr>
                      <m:t>= </m:t>
                    </m:r>
                  </m:oMath>
                </a14:m>
                <a:r>
                  <a:rPr lang="en-US" sz="2600" dirty="0">
                    <a:latin typeface="Cambria Math" panose="02040503050406030204" pitchFamily="18" charset="0"/>
                    <a:ea typeface="Cambria Math" panose="02040503050406030204" pitchFamily="18" charset="0"/>
                  </a:rPr>
                  <a:t>nonzero rows of A</a:t>
                </a:r>
              </a:p>
              <a:p>
                <a:pPr marL="0" indent="0">
                  <a:buNone/>
                </a:pPr>
                <a14:m>
                  <m:oMath xmlns:m="http://schemas.openxmlformats.org/officeDocument/2006/math">
                    <m:r>
                      <a:rPr lang="en-US" sz="2600" i="1" dirty="0" smtClean="0">
                        <a:latin typeface="Cambria Math" panose="02040503050406030204" pitchFamily="18" charset="0"/>
                        <a:ea typeface="Cambria Math" panose="02040503050406030204" pitchFamily="18" charset="0"/>
                      </a:rPr>
                      <m:t>𝐵</m:t>
                    </m:r>
                    <m:r>
                      <a:rPr lang="en-US" sz="2600" i="1" dirty="0" smtClean="0">
                        <a:latin typeface="Cambria Math" panose="02040503050406030204" pitchFamily="18" charset="0"/>
                        <a:ea typeface="Cambria Math" panose="02040503050406030204" pitchFamily="18" charset="0"/>
                      </a:rPr>
                      <m:t>_</m:t>
                    </m:r>
                    <m:r>
                      <a:rPr lang="en-US" sz="2600" i="1" dirty="0" smtClean="0">
                        <a:latin typeface="Cambria Math" panose="02040503050406030204" pitchFamily="18" charset="0"/>
                        <a:ea typeface="Cambria Math" panose="02040503050406030204" pitchFamily="18" charset="0"/>
                      </a:rPr>
                      <m:t>𝑛𝑛𝑧</m:t>
                    </m:r>
                    <m:r>
                      <a:rPr lang="en-US" sz="2600" i="1" dirty="0" smtClean="0">
                        <a:latin typeface="Cambria Math" panose="02040503050406030204" pitchFamily="18" charset="0"/>
                        <a:ea typeface="Cambria Math" panose="02040503050406030204" pitchFamily="18" charset="0"/>
                      </a:rPr>
                      <m:t>_</m:t>
                    </m:r>
                    <m:r>
                      <a:rPr lang="en-US" sz="2600" i="1" dirty="0" smtClean="0">
                        <a:latin typeface="Cambria Math" panose="02040503050406030204" pitchFamily="18" charset="0"/>
                        <a:ea typeface="Cambria Math" panose="02040503050406030204" pitchFamily="18" charset="0"/>
                      </a:rPr>
                      <m:t>𝑐𝑜𝑙</m:t>
                    </m:r>
                    <m:r>
                      <a:rPr lang="en-US" sz="2600" i="1" dirty="0">
                        <a:latin typeface="Cambria Math" panose="02040503050406030204" pitchFamily="18" charset="0"/>
                        <a:ea typeface="Cambria Math" panose="02040503050406030204" pitchFamily="18" charset="0"/>
                      </a:rPr>
                      <m:t>= </m:t>
                    </m:r>
                  </m:oMath>
                </a14:m>
                <a:r>
                  <a:rPr lang="en-US" sz="2600" dirty="0">
                    <a:latin typeface="Cambria Math" panose="02040503050406030204" pitchFamily="18" charset="0"/>
                    <a:ea typeface="Cambria Math" panose="02040503050406030204" pitchFamily="18" charset="0"/>
                  </a:rPr>
                  <a:t>nonzero columns of B</a:t>
                </a:r>
              </a:p>
              <a:p>
                <a:pPr marL="0" indent="0">
                  <a:buNone/>
                </a:pPr>
                <a:endParaRPr lang="en-US" sz="2600" dirty="0">
                  <a:latin typeface="Cambria Math" panose="02040503050406030204" pitchFamily="18" charset="0"/>
                  <a:ea typeface="Cambria Math" panose="02040503050406030204" pitchFamily="18" charset="0"/>
                </a:endParaRPr>
              </a:p>
              <a:p>
                <a:pPr marL="0" indent="0">
                  <a:buNone/>
                </a:pPr>
                <a14:m>
                  <m:oMath xmlns:m="http://schemas.openxmlformats.org/officeDocument/2006/math">
                    <m:r>
                      <a:rPr lang="en-US" sz="2600" i="1" dirty="0" smtClean="0">
                        <a:latin typeface="Cambria Math" panose="02040503050406030204" pitchFamily="18" charset="0"/>
                        <a:ea typeface="Cambria Math" panose="02040503050406030204" pitchFamily="18" charset="0"/>
                      </a:rPr>
                      <m:t>𝑁𝑁𝑍</m:t>
                    </m:r>
                    <m:r>
                      <a:rPr lang="en-US" sz="2600" i="1" dirty="0" smtClean="0">
                        <a:latin typeface="Cambria Math" panose="02040503050406030204" pitchFamily="18" charset="0"/>
                        <a:ea typeface="Cambria Math" panose="02040503050406030204" pitchFamily="18" charset="0"/>
                      </a:rPr>
                      <m:t>_</m:t>
                    </m:r>
                    <m:r>
                      <a:rPr lang="en-US" sz="2600" i="1" dirty="0" smtClean="0">
                        <a:latin typeface="Cambria Math" panose="02040503050406030204" pitchFamily="18" charset="0"/>
                        <a:ea typeface="Cambria Math" panose="02040503050406030204" pitchFamily="18" charset="0"/>
                      </a:rPr>
                      <m:t>𝑀𝐴𝑇</m:t>
                    </m:r>
                    <m:r>
                      <a:rPr lang="en-US" sz="2600" i="1" dirty="0" smtClean="0">
                        <a:latin typeface="Cambria Math" panose="02040503050406030204" pitchFamily="18" charset="0"/>
                        <a:ea typeface="Cambria Math" panose="02040503050406030204" pitchFamily="18" charset="0"/>
                      </a:rPr>
                      <m:t>_</m:t>
                    </m:r>
                    <m:r>
                      <a:rPr lang="en-US" sz="2600" i="1" dirty="0" smtClean="0">
                        <a:latin typeface="Cambria Math" panose="02040503050406030204" pitchFamily="18" charset="0"/>
                        <a:ea typeface="Cambria Math" panose="02040503050406030204" pitchFamily="18" charset="0"/>
                      </a:rPr>
                      <m:t>𝑆𝐼𝑍𝐸</m:t>
                    </m:r>
                    <m:r>
                      <a:rPr lang="en-US" sz="2600" i="1" dirty="0" smtClean="0">
                        <a:latin typeface="Cambria Math" panose="02040503050406030204" pitchFamily="18" charset="0"/>
                        <a:ea typeface="Cambria Math" panose="02040503050406030204" pitchFamily="18" charset="0"/>
                      </a:rPr>
                      <m:t> &lt; 20</m:t>
                    </m:r>
                    <m:r>
                      <a:rPr lang="en-US" sz="2600" i="1" dirty="0" smtClean="0">
                        <a:latin typeface="Cambria Math" panose="02040503050406030204" pitchFamily="18" charset="0"/>
                        <a:ea typeface="Cambria Math" panose="02040503050406030204" pitchFamily="18" charset="0"/>
                      </a:rPr>
                      <m:t>𝑀</m:t>
                    </m:r>
                    <m:r>
                      <a:rPr lang="en-US" sz="2600" i="1" dirty="0" smtClean="0">
                        <a:latin typeface="Cambria Math" panose="02040503050406030204" pitchFamily="18" charset="0"/>
                        <a:ea typeface="Cambria Math" panose="02040503050406030204" pitchFamily="18" charset="0"/>
                      </a:rPr>
                      <m:t> =&gt; </m:t>
                    </m:r>
                  </m:oMath>
                </a14:m>
                <a:r>
                  <a:rPr lang="en-US" sz="2600" dirty="0">
                    <a:latin typeface="Cambria Math" panose="02040503050406030204" pitchFamily="18" charset="0"/>
                    <a:ea typeface="Cambria Math" panose="02040503050406030204" pitchFamily="18" charset="0"/>
                  </a:rPr>
                  <a:t>Perform Multiplication</a:t>
                </a:r>
                <a:endParaRPr lang="en-US" sz="2600" dirty="0"/>
              </a:p>
            </p:txBody>
          </p:sp>
        </mc:Choice>
        <mc:Fallback>
          <p:sp>
            <p:nvSpPr>
              <p:cNvPr id="10" name="Text Placeholder 9">
                <a:extLst>
                  <a:ext uri="{FF2B5EF4-FFF2-40B4-BE49-F238E27FC236}">
                    <a16:creationId xmlns:a16="http://schemas.microsoft.com/office/drawing/2014/main" id="{EF2BC084-E6DB-4DE7-B309-042A85EBA700}"/>
                  </a:ext>
                </a:extLst>
              </p:cNvPr>
              <p:cNvSpPr>
                <a:spLocks noGrp="1" noRot="1" noChangeAspect="1" noMove="1" noResize="1" noEditPoints="1" noAdjustHandles="1" noChangeArrowheads="1" noChangeShapeType="1" noTextEdit="1"/>
              </p:cNvSpPr>
              <p:nvPr>
                <p:ph type="body" sz="quarter" idx="13"/>
              </p:nvPr>
            </p:nvSpPr>
            <p:spPr>
              <a:xfrm>
                <a:off x="444500" y="1299727"/>
                <a:ext cx="7785100" cy="4794076"/>
              </a:xfrm>
              <a:blipFill>
                <a:blip r:embed="rId2"/>
                <a:stretch>
                  <a:fillRect r="-235"/>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a:xfrm>
            <a:off x="11252199" y="6315075"/>
            <a:ext cx="560356" cy="365125"/>
          </a:xfrm>
        </p:spPr>
        <p:txBody>
          <a:bodyPr/>
          <a:lstStyle/>
          <a:p>
            <a:fld id="{C263D6C4-4840-40CC-AC84-17E24B3B7BDE}" type="slidenum">
              <a:rPr lang="en-GB" smtClean="0"/>
              <a:pPr/>
              <a:t>40</a:t>
            </a:fld>
            <a:endParaRPr lang="en-GB" dirty="0"/>
          </a:p>
        </p:txBody>
      </p:sp>
      <p:pic>
        <p:nvPicPr>
          <p:cNvPr id="5" name="Picture 4">
            <a:extLst>
              <a:ext uri="{FF2B5EF4-FFF2-40B4-BE49-F238E27FC236}">
                <a16:creationId xmlns:a16="http://schemas.microsoft.com/office/drawing/2014/main" id="{2C586717-7488-45A6-8C88-C87CA8B9B2DD}"/>
              </a:ext>
            </a:extLst>
          </p:cNvPr>
          <p:cNvPicPr>
            <a:picLocks noChangeAspect="1"/>
          </p:cNvPicPr>
          <p:nvPr/>
        </p:nvPicPr>
        <p:blipFill>
          <a:blip r:embed="rId3"/>
          <a:stretch>
            <a:fillRect/>
          </a:stretch>
        </p:blipFill>
        <p:spPr>
          <a:xfrm>
            <a:off x="10745909" y="277367"/>
            <a:ext cx="1066646" cy="1066646"/>
          </a:xfrm>
          <a:prstGeom prst="rect">
            <a:avLst/>
          </a:prstGeom>
        </p:spPr>
      </p:pic>
    </p:spTree>
    <p:extLst>
      <p:ext uri="{BB962C8B-B14F-4D97-AF65-F5344CB8AC3E}">
        <p14:creationId xmlns:p14="http://schemas.microsoft.com/office/powerpoint/2010/main" val="1813713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535531"/>
          </a:xfrm>
        </p:spPr>
        <p:txBody>
          <a:bodyPr/>
          <a:lstStyle/>
          <a:p>
            <a:r>
              <a:rPr lang="en-US" dirty="0"/>
              <a:t>Case1: Method1</a:t>
            </a:r>
            <a:endParaRPr lang="en-GB" dirty="0"/>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444500" y="1299727"/>
            <a:ext cx="7397474" cy="4794076"/>
          </a:xfrm>
        </p:spPr>
        <p:txBody>
          <a:bodyPr/>
          <a:lstStyle/>
          <a:p>
            <a:pPr marL="0" indent="0">
              <a:buNone/>
            </a:pPr>
            <a:r>
              <a:rPr lang="en-US" sz="2600" dirty="0">
                <a:latin typeface="Cambria Math" panose="02040503050406030204" pitchFamily="18" charset="0"/>
                <a:ea typeface="Cambria Math" panose="02040503050406030204" pitchFamily="18" charset="0"/>
              </a:rPr>
              <a:t>First idea: A dense matrix (array) is used as buffer.</a:t>
            </a:r>
          </a:p>
          <a:p>
            <a:pPr marL="514350" indent="-514350">
              <a:buFont typeface="+mj-lt"/>
              <a:buAutoNum type="arabicPeriod"/>
            </a:pPr>
            <a:r>
              <a:rPr lang="en-US" sz="2600" dirty="0">
                <a:latin typeface="Cambria Math" panose="02040503050406030204" pitchFamily="18" charset="0"/>
                <a:ea typeface="Cambria Math" panose="02040503050406030204" pitchFamily="18" charset="0"/>
              </a:rPr>
              <a:t>Before starting MATMULT, allocate </a:t>
            </a:r>
            <a:r>
              <a:rPr lang="en-US" sz="2800" dirty="0">
                <a:latin typeface="Cambria Math" panose="02040503050406030204" pitchFamily="18" charset="0"/>
                <a:ea typeface="Cambria Math" panose="02040503050406030204" pitchFamily="18" charset="0"/>
              </a:rPr>
              <a:t>a memory block of size of the threshold.</a:t>
            </a:r>
          </a:p>
          <a:p>
            <a:pPr marL="514350" indent="-514350">
              <a:buFont typeface="+mj-lt"/>
              <a:buAutoNum type="arabicPeriod"/>
            </a:pPr>
            <a:r>
              <a:rPr lang="en-US" sz="2800" dirty="0">
                <a:latin typeface="Cambria Math" panose="02040503050406030204" pitchFamily="18" charset="0"/>
                <a:ea typeface="Cambria Math" panose="02040503050406030204" pitchFamily="18" charset="0"/>
              </a:rPr>
              <a:t>Initialize first </a:t>
            </a:r>
            <a:r>
              <a:rPr lang="en-US" sz="2800" i="1" dirty="0">
                <a:latin typeface="Cambria Math" panose="02040503050406030204" pitchFamily="18" charset="0"/>
                <a:ea typeface="Cambria Math" panose="02040503050406030204" pitchFamily="18" charset="0"/>
              </a:rPr>
              <a:t>NNZ_MAT_SIZE</a:t>
            </a:r>
            <a:r>
              <a:rPr lang="en-US" sz="2800" dirty="0">
                <a:latin typeface="Cambria Math" panose="02040503050406030204" pitchFamily="18" charset="0"/>
                <a:ea typeface="Cambria Math" panose="02040503050406030204" pitchFamily="18" charset="0"/>
              </a:rPr>
              <a:t> entries to 0.</a:t>
            </a:r>
          </a:p>
          <a:p>
            <a:pPr marL="514350" indent="-514350">
              <a:buFont typeface="+mj-lt"/>
              <a:buAutoNum type="arabicPeriod"/>
            </a:pPr>
            <a:r>
              <a:rPr lang="en-US" sz="2600" dirty="0">
                <a:latin typeface="Cambria Math" panose="02040503050406030204" pitchFamily="18" charset="0"/>
                <a:ea typeface="Cambria Math" panose="02040503050406030204" pitchFamily="18" charset="0"/>
              </a:rPr>
              <a:t>Perform the multiplication and add the result entry to the buffer matrix.</a:t>
            </a:r>
          </a:p>
          <a:p>
            <a:pPr marL="514350" indent="-514350">
              <a:buFont typeface="+mj-lt"/>
              <a:buAutoNum type="arabicPeriod"/>
            </a:pPr>
            <a:r>
              <a:rPr lang="en-US" sz="2600" dirty="0">
                <a:latin typeface="Cambria Math" panose="02040503050406030204" pitchFamily="18" charset="0"/>
                <a:ea typeface="Cambria Math" panose="02040503050406030204" pitchFamily="18" charset="0"/>
              </a:rPr>
              <a:t>Extract nonzeros and add them to C.</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a:xfrm>
            <a:off x="11252199" y="6315075"/>
            <a:ext cx="560356" cy="365125"/>
          </a:xfrm>
        </p:spPr>
        <p:txBody>
          <a:bodyPr/>
          <a:lstStyle/>
          <a:p>
            <a:fld id="{C263D6C4-4840-40CC-AC84-17E24B3B7BDE}" type="slidenum">
              <a:rPr lang="en-GB" smtClean="0"/>
              <a:pPr/>
              <a:t>41</a:t>
            </a:fld>
            <a:endParaRPr lang="en-GB" dirty="0"/>
          </a:p>
        </p:txBody>
      </p:sp>
      <p:pic>
        <p:nvPicPr>
          <p:cNvPr id="5" name="Picture 4">
            <a:extLst>
              <a:ext uri="{FF2B5EF4-FFF2-40B4-BE49-F238E27FC236}">
                <a16:creationId xmlns:a16="http://schemas.microsoft.com/office/drawing/2014/main" id="{B47371EE-1CC5-4AF7-A00D-6572A072933B}"/>
              </a:ext>
            </a:extLst>
          </p:cNvPr>
          <p:cNvPicPr>
            <a:picLocks noChangeAspect="1"/>
          </p:cNvPicPr>
          <p:nvPr/>
        </p:nvPicPr>
        <p:blipFill>
          <a:blip r:embed="rId3"/>
          <a:stretch>
            <a:fillRect/>
          </a:stretch>
        </p:blipFill>
        <p:spPr>
          <a:xfrm>
            <a:off x="10745909" y="277367"/>
            <a:ext cx="1066646" cy="1066646"/>
          </a:xfrm>
          <a:prstGeom prst="rect">
            <a:avLst/>
          </a:prstGeom>
        </p:spPr>
      </p:pic>
    </p:spTree>
    <p:extLst>
      <p:ext uri="{BB962C8B-B14F-4D97-AF65-F5344CB8AC3E}">
        <p14:creationId xmlns:p14="http://schemas.microsoft.com/office/powerpoint/2010/main" val="2900782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535531"/>
          </a:xfrm>
        </p:spPr>
        <p:txBody>
          <a:bodyPr/>
          <a:lstStyle/>
          <a:p>
            <a:r>
              <a:rPr lang="en-US" dirty="0"/>
              <a:t>Case1: Method2</a:t>
            </a:r>
            <a:endParaRPr lang="en-GB" dirty="0"/>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444500" y="1299727"/>
            <a:ext cx="7085304" cy="4794076"/>
          </a:xfrm>
        </p:spPr>
        <p:txBody>
          <a:bodyPr/>
          <a:lstStyle/>
          <a:p>
            <a:r>
              <a:rPr lang="en-US" sz="2600" dirty="0">
                <a:latin typeface="Cambria Math" panose="02040503050406030204" pitchFamily="18" charset="0"/>
                <a:ea typeface="Cambria Math" panose="02040503050406030204" pitchFamily="18" charset="0"/>
              </a:rPr>
              <a:t>Problem with method1: when the ratio of nonzeros in the buffer that should be extracted is low (sometimes 0), it is not efficient to go through all the buffer for that many nonzeros.</a:t>
            </a:r>
          </a:p>
          <a:p>
            <a:endParaRPr lang="en-US" sz="2600" dirty="0">
              <a:latin typeface="Cambria Math" panose="02040503050406030204" pitchFamily="18" charset="0"/>
              <a:ea typeface="Cambria Math" panose="02040503050406030204" pitchFamily="18" charset="0"/>
            </a:endParaRPr>
          </a:p>
          <a:p>
            <a:r>
              <a:rPr lang="en-US" sz="2600" dirty="0">
                <a:latin typeface="Cambria Math" panose="02040503050406030204" pitchFamily="18" charset="0"/>
                <a:ea typeface="Cambria Math" panose="02040503050406030204" pitchFamily="18" charset="0"/>
              </a:rPr>
              <a:t>Solution: Hashmap: (index, value).</a:t>
            </a:r>
          </a:p>
          <a:p>
            <a:pPr marL="914400" lvl="1" indent="-457200">
              <a:buFont typeface="+mj-lt"/>
              <a:buAutoNum type="arabicPeriod"/>
            </a:pPr>
            <a:r>
              <a:rPr lang="en-US" sz="2400" dirty="0">
                <a:latin typeface="Cambria Math" panose="02040503050406030204" pitchFamily="18" charset="0"/>
                <a:ea typeface="Cambria Math" panose="02040503050406030204" pitchFamily="18" charset="0"/>
              </a:rPr>
              <a:t>If the entry is not available, add a new entry.</a:t>
            </a:r>
          </a:p>
          <a:p>
            <a:pPr marL="914400" lvl="1" indent="-457200">
              <a:buFont typeface="+mj-lt"/>
              <a:buAutoNum type="arabicPeriod"/>
            </a:pPr>
            <a:r>
              <a:rPr lang="en-US" sz="2400" dirty="0">
                <a:latin typeface="Cambria Math" panose="02040503050406030204" pitchFamily="18" charset="0"/>
                <a:ea typeface="Cambria Math" panose="02040503050406030204" pitchFamily="18" charset="0"/>
              </a:rPr>
              <a:t>Otherwise, add the value to the existing one.</a:t>
            </a:r>
          </a:p>
          <a:p>
            <a:endParaRPr lang="en-US" sz="2600" dirty="0">
              <a:latin typeface="Cambria Math" panose="02040503050406030204" pitchFamily="18" charset="0"/>
              <a:ea typeface="Cambria Math" panose="02040503050406030204" pitchFamily="18" charset="0"/>
            </a:endParaRPr>
          </a:p>
          <a:p>
            <a:pPr marL="0" indent="0">
              <a:buNone/>
            </a:pPr>
            <a:endParaRPr lang="en-US" sz="2600" dirty="0">
              <a:latin typeface="Cambria Math" panose="02040503050406030204" pitchFamily="18" charset="0"/>
              <a:ea typeface="Cambria Math" panose="02040503050406030204" pitchFamily="18" charset="0"/>
            </a:endParaRP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a:xfrm>
            <a:off x="11252199" y="6315075"/>
            <a:ext cx="560356" cy="365125"/>
          </a:xfrm>
        </p:spPr>
        <p:txBody>
          <a:bodyPr/>
          <a:lstStyle/>
          <a:p>
            <a:fld id="{C263D6C4-4840-40CC-AC84-17E24B3B7BDE}" type="slidenum">
              <a:rPr lang="en-GB" smtClean="0"/>
              <a:pPr/>
              <a:t>42</a:t>
            </a:fld>
            <a:endParaRPr lang="en-GB" dirty="0"/>
          </a:p>
        </p:txBody>
      </p:sp>
      <p:pic>
        <p:nvPicPr>
          <p:cNvPr id="5" name="Picture 4">
            <a:extLst>
              <a:ext uri="{FF2B5EF4-FFF2-40B4-BE49-F238E27FC236}">
                <a16:creationId xmlns:a16="http://schemas.microsoft.com/office/drawing/2014/main" id="{B47371EE-1CC5-4AF7-A00D-6572A072933B}"/>
              </a:ext>
            </a:extLst>
          </p:cNvPr>
          <p:cNvPicPr>
            <a:picLocks noChangeAspect="1"/>
          </p:cNvPicPr>
          <p:nvPr/>
        </p:nvPicPr>
        <p:blipFill>
          <a:blip r:embed="rId3"/>
          <a:stretch>
            <a:fillRect/>
          </a:stretch>
        </p:blipFill>
        <p:spPr>
          <a:xfrm>
            <a:off x="10745909" y="277367"/>
            <a:ext cx="1066646" cy="1066646"/>
          </a:xfrm>
          <a:prstGeom prst="rect">
            <a:avLst/>
          </a:prstGeom>
        </p:spPr>
      </p:pic>
    </p:spTree>
    <p:extLst>
      <p:ext uri="{BB962C8B-B14F-4D97-AF65-F5344CB8AC3E}">
        <p14:creationId xmlns:p14="http://schemas.microsoft.com/office/powerpoint/2010/main" val="138903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Case1</a:t>
            </a:r>
          </a:p>
        </p:txBody>
      </p:sp>
      <p:pic>
        <p:nvPicPr>
          <p:cNvPr id="4" name="Picture 3">
            <a:extLst>
              <a:ext uri="{FF2B5EF4-FFF2-40B4-BE49-F238E27FC236}">
                <a16:creationId xmlns:a16="http://schemas.microsoft.com/office/drawing/2014/main" id="{6AF6FE51-2712-4504-ADEA-1EE6D3B1FB93}"/>
              </a:ext>
            </a:extLst>
          </p:cNvPr>
          <p:cNvPicPr>
            <a:picLocks noChangeAspect="1"/>
          </p:cNvPicPr>
          <p:nvPr/>
        </p:nvPicPr>
        <p:blipFill>
          <a:blip r:embed="rId3"/>
          <a:stretch>
            <a:fillRect/>
          </a:stretch>
        </p:blipFill>
        <p:spPr>
          <a:xfrm>
            <a:off x="4071805" y="1337912"/>
            <a:ext cx="6694326" cy="3146333"/>
          </a:xfrm>
          <a:prstGeom prst="rect">
            <a:avLst/>
          </a:prstGeom>
        </p:spPr>
      </p:pic>
      <mc:AlternateContent xmlns:mc="http://schemas.openxmlformats.org/markup-compatibility/2006" xmlns:a14="http://schemas.microsoft.com/office/drawing/2010/main">
        <mc:Choice Requires="a14">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4038600" y="4884873"/>
                <a:ext cx="7188199" cy="1292090"/>
              </a:xfrm>
            </p:spPr>
            <p:txBody>
              <a:bodyPr vert="horz" lIns="91440" tIns="45720" rIns="91440" bIns="45720" rtlCol="0">
                <a:normAutofit/>
              </a:bodyPr>
              <a:lstStyle/>
              <a:p>
                <a:pPr marL="0" indent="0">
                  <a:buNone/>
                </a:pPr>
                <a:r>
                  <a:rPr lang="en-US" sz="1800" dirty="0"/>
                  <a:t>Comparison for dense structure method with hashmap to compute </a:t>
                </a:r>
                <a:r>
                  <a:rPr lang="pt-BR" sz="1800" dirty="0"/>
                  <a:t>coarse matrix </a:t>
                </a:r>
                <a14:m>
                  <m:oMath xmlns:m="http://schemas.openxmlformats.org/officeDocument/2006/math">
                    <m:r>
                      <a:rPr lang="pt-BR" sz="1800" i="1" dirty="0">
                        <a:latin typeface="Cambria Math" panose="02040503050406030204" pitchFamily="18" charset="0"/>
                      </a:rPr>
                      <m:t>𝐴𝑐</m:t>
                    </m:r>
                    <m:r>
                      <a:rPr lang="pt-BR" sz="1800" i="1" dirty="0">
                        <a:latin typeface="Cambria Math" panose="02040503050406030204" pitchFamily="18" charset="0"/>
                      </a:rPr>
                      <m:t> = </m:t>
                    </m:r>
                    <m:r>
                      <a:rPr lang="pt-BR" sz="1800" i="1" dirty="0">
                        <a:latin typeface="Cambria Math" panose="02040503050406030204" pitchFamily="18" charset="0"/>
                      </a:rPr>
                      <m:t>𝑅</m:t>
                    </m:r>
                    <m:r>
                      <a:rPr lang="en-US" sz="1800" i="1" dirty="0">
                        <a:latin typeface="Cambria Math" panose="02040503050406030204" pitchFamily="18" charset="0"/>
                        <a:ea typeface="Cambria Math" panose="02040503050406030204" pitchFamily="18" charset="0"/>
                      </a:rPr>
                      <m:t>×</m:t>
                    </m:r>
                    <m:r>
                      <a:rPr lang="pt-BR" sz="1800" i="1" dirty="0">
                        <a:latin typeface="Cambria Math" panose="02040503050406030204" pitchFamily="18" charset="0"/>
                      </a:rPr>
                      <m:t>𝐴</m:t>
                    </m:r>
                    <m:r>
                      <a:rPr lang="en-US" sz="1800" i="1" dirty="0">
                        <a:latin typeface="Cambria Math" panose="02040503050406030204" pitchFamily="18" charset="0"/>
                        <a:ea typeface="Cambria Math" panose="02040503050406030204" pitchFamily="18" charset="0"/>
                      </a:rPr>
                      <m:t>×</m:t>
                    </m:r>
                    <m:r>
                      <a:rPr lang="pt-BR" sz="1800" i="1" dirty="0">
                        <a:latin typeface="Cambria Math" panose="02040503050406030204" pitchFamily="18" charset="0"/>
                      </a:rPr>
                      <m:t>𝑃</m:t>
                    </m:r>
                  </m:oMath>
                </a14:m>
                <a:r>
                  <a:rPr lang="en-US" sz="2000" dirty="0"/>
                  <a:t> </a:t>
                </a:r>
                <a:r>
                  <a:rPr lang="en-US" sz="1800" dirty="0"/>
                  <a:t>in which A is the 3D Poisson problem of size 216k. The plot shows the number of times each method is faster than the other one in intervals of 1M for </a:t>
                </a:r>
                <a:r>
                  <a:rPr lang="en-US" sz="1800" dirty="0">
                    <a:latin typeface="Cambria Math" panose="02040503050406030204" pitchFamily="18" charset="0"/>
                    <a:ea typeface="Cambria Math" panose="02040503050406030204" pitchFamily="18" charset="0"/>
                  </a:rPr>
                  <a:t>NNZ_MAT_SIZE</a:t>
                </a:r>
                <a:r>
                  <a:rPr lang="en-US" sz="1800" dirty="0"/>
                  <a:t>.</a:t>
                </a:r>
                <a:endParaRPr lang="en-US" sz="2000" dirty="0">
                  <a:solidFill>
                    <a:schemeClr val="tx1"/>
                  </a:solidFill>
                </a:endParaRPr>
              </a:p>
            </p:txBody>
          </p:sp>
        </mc:Choice>
        <mc:Fallback xmlns="">
          <p:sp>
            <p:nvSpPr>
              <p:cNvPr id="10" name="Text Placeholder 9">
                <a:extLst>
                  <a:ext uri="{FF2B5EF4-FFF2-40B4-BE49-F238E27FC236}">
                    <a16:creationId xmlns:a16="http://schemas.microsoft.com/office/drawing/2014/main" id="{EF2BC084-E6DB-4DE7-B309-042A85EBA700}"/>
                  </a:ext>
                </a:extLst>
              </p:cNvPr>
              <p:cNvSpPr>
                <a:spLocks noGrp="1" noRot="1" noChangeAspect="1" noMove="1" noResize="1" noEditPoints="1" noAdjustHandles="1" noChangeArrowheads="1" noChangeShapeType="1" noTextEdit="1"/>
              </p:cNvSpPr>
              <p:nvPr>
                <p:ph type="body" sz="quarter" idx="13"/>
              </p:nvPr>
            </p:nvSpPr>
            <p:spPr>
              <a:xfrm>
                <a:off x="4038600" y="4884873"/>
                <a:ext cx="7188199" cy="1292090"/>
              </a:xfrm>
              <a:blipFill>
                <a:blip r:embed="rId4"/>
                <a:stretch>
                  <a:fillRect l="-763" t="-2358" b="-188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a:xfrm>
            <a:off x="9884978" y="6356350"/>
            <a:ext cx="1468821" cy="365125"/>
          </a:xfrm>
        </p:spPr>
        <p:txBody>
          <a:bodyPr vert="horz" lIns="91440" tIns="45720" rIns="91440" bIns="45720" rtlCol="0" anchor="ctr">
            <a:normAutofit/>
          </a:bodyPr>
          <a:lstStyle/>
          <a:p>
            <a:pPr>
              <a:spcAft>
                <a:spcPts val="600"/>
              </a:spcAft>
            </a:pPr>
            <a:fld id="{C263D6C4-4840-40CC-AC84-17E24B3B7BDE}" type="slidenum">
              <a:rPr lang="en-US" sz="1200">
                <a:solidFill>
                  <a:prstClr val="black">
                    <a:tint val="75000"/>
                  </a:prstClr>
                </a:solidFill>
                <a:latin typeface="+mn-lt"/>
              </a:rPr>
              <a:pPr>
                <a:spcAft>
                  <a:spcPts val="600"/>
                </a:spcAft>
              </a:pPr>
              <a:t>43</a:t>
            </a:fld>
            <a:endParaRPr lang="en-US" sz="1200">
              <a:solidFill>
                <a:prstClr val="black">
                  <a:tint val="75000"/>
                </a:prstClr>
              </a:solidFill>
              <a:latin typeface="+mn-lt"/>
            </a:endParaRPr>
          </a:p>
        </p:txBody>
      </p:sp>
      <p:pic>
        <p:nvPicPr>
          <p:cNvPr id="6" name="Picture 5">
            <a:extLst>
              <a:ext uri="{FF2B5EF4-FFF2-40B4-BE49-F238E27FC236}">
                <a16:creationId xmlns:a16="http://schemas.microsoft.com/office/drawing/2014/main" id="{325384A8-B7A0-4D72-8C73-DC43F05C3054}"/>
              </a:ext>
            </a:extLst>
          </p:cNvPr>
          <p:cNvPicPr>
            <a:picLocks noChangeAspect="1"/>
          </p:cNvPicPr>
          <p:nvPr/>
        </p:nvPicPr>
        <p:blipFill>
          <a:blip r:embed="rId5"/>
          <a:stretch>
            <a:fillRect/>
          </a:stretch>
        </p:blipFill>
        <p:spPr>
          <a:xfrm>
            <a:off x="10745909" y="277367"/>
            <a:ext cx="1066646" cy="1066646"/>
          </a:xfrm>
          <a:prstGeom prst="rect">
            <a:avLst/>
          </a:prstGeom>
        </p:spPr>
      </p:pic>
    </p:spTree>
    <p:extLst>
      <p:ext uri="{BB962C8B-B14F-4D97-AF65-F5344CB8AC3E}">
        <p14:creationId xmlns:p14="http://schemas.microsoft.com/office/powerpoint/2010/main" val="456345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Case1</a:t>
            </a:r>
          </a:p>
        </p:txBody>
      </p:sp>
      <p:pic>
        <p:nvPicPr>
          <p:cNvPr id="4" name="Picture 3">
            <a:extLst>
              <a:ext uri="{FF2B5EF4-FFF2-40B4-BE49-F238E27FC236}">
                <a16:creationId xmlns:a16="http://schemas.microsoft.com/office/drawing/2014/main" id="{6AF6FE51-2712-4504-ADEA-1EE6D3B1FB93}"/>
              </a:ext>
            </a:extLst>
          </p:cNvPr>
          <p:cNvPicPr>
            <a:picLocks noChangeAspect="1"/>
          </p:cNvPicPr>
          <p:nvPr/>
        </p:nvPicPr>
        <p:blipFill>
          <a:blip r:embed="rId3"/>
          <a:stretch>
            <a:fillRect/>
          </a:stretch>
        </p:blipFill>
        <p:spPr>
          <a:xfrm>
            <a:off x="4126016" y="681037"/>
            <a:ext cx="6538989" cy="3751002"/>
          </a:xfrm>
          <a:prstGeom prst="rect">
            <a:avLst/>
          </a:prstGeom>
        </p:spPr>
      </p:pic>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4038600" y="4884873"/>
            <a:ext cx="7188199" cy="1292090"/>
          </a:xfrm>
        </p:spPr>
        <p:txBody>
          <a:bodyPr vert="horz" lIns="91440" tIns="45720" rIns="91440" bIns="45720" rtlCol="0">
            <a:normAutofit/>
          </a:bodyPr>
          <a:lstStyle/>
          <a:p>
            <a:pPr marL="0" indent="0">
              <a:buNone/>
            </a:pPr>
            <a:r>
              <a:rPr lang="en-US" sz="1800" dirty="0"/>
              <a:t>Comparison for computing the coarse matrix (the triple multiplication) on 7 matrices (3D-Poisson) of different sizes.</a:t>
            </a:r>
            <a:endParaRPr lang="en-US" sz="2000" dirty="0">
              <a:solidFill>
                <a:schemeClr val="tx1"/>
              </a:solidFill>
            </a:endParaRPr>
          </a:p>
          <a:p>
            <a:pPr marL="0" indent="0">
              <a:buNone/>
            </a:pPr>
            <a:endParaRPr lang="en-US" sz="2000" dirty="0">
              <a:solidFill>
                <a:schemeClr val="tx1"/>
              </a:solidFill>
            </a:endParaRP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a:xfrm>
            <a:off x="9884978" y="6356350"/>
            <a:ext cx="1468821" cy="365125"/>
          </a:xfrm>
        </p:spPr>
        <p:txBody>
          <a:bodyPr vert="horz" lIns="91440" tIns="45720" rIns="91440" bIns="45720" rtlCol="0" anchor="ctr">
            <a:normAutofit/>
          </a:bodyPr>
          <a:lstStyle/>
          <a:p>
            <a:pPr>
              <a:spcAft>
                <a:spcPts val="600"/>
              </a:spcAft>
            </a:pPr>
            <a:fld id="{C263D6C4-4840-40CC-AC84-17E24B3B7BDE}" type="slidenum">
              <a:rPr lang="en-US" sz="1200">
                <a:solidFill>
                  <a:prstClr val="black">
                    <a:tint val="75000"/>
                  </a:prstClr>
                </a:solidFill>
                <a:latin typeface="+mn-lt"/>
              </a:rPr>
              <a:pPr>
                <a:spcAft>
                  <a:spcPts val="600"/>
                </a:spcAft>
              </a:pPr>
              <a:t>44</a:t>
            </a:fld>
            <a:endParaRPr lang="en-US" sz="1200">
              <a:solidFill>
                <a:prstClr val="black">
                  <a:tint val="75000"/>
                </a:prstClr>
              </a:solidFill>
              <a:latin typeface="+mn-lt"/>
            </a:endParaRPr>
          </a:p>
        </p:txBody>
      </p:sp>
      <p:pic>
        <p:nvPicPr>
          <p:cNvPr id="6" name="Picture 5">
            <a:extLst>
              <a:ext uri="{FF2B5EF4-FFF2-40B4-BE49-F238E27FC236}">
                <a16:creationId xmlns:a16="http://schemas.microsoft.com/office/drawing/2014/main" id="{3EE9642B-F0AB-4CCE-BF66-57E52100854B}"/>
              </a:ext>
            </a:extLst>
          </p:cNvPr>
          <p:cNvPicPr>
            <a:picLocks noChangeAspect="1"/>
          </p:cNvPicPr>
          <p:nvPr/>
        </p:nvPicPr>
        <p:blipFill>
          <a:blip r:embed="rId4"/>
          <a:stretch>
            <a:fillRect/>
          </a:stretch>
        </p:blipFill>
        <p:spPr>
          <a:xfrm>
            <a:off x="10745909" y="277367"/>
            <a:ext cx="1066646" cy="1066646"/>
          </a:xfrm>
          <a:prstGeom prst="rect">
            <a:avLst/>
          </a:prstGeom>
        </p:spPr>
      </p:pic>
    </p:spTree>
    <p:extLst>
      <p:ext uri="{BB962C8B-B14F-4D97-AF65-F5344CB8AC3E}">
        <p14:creationId xmlns:p14="http://schemas.microsoft.com/office/powerpoint/2010/main" val="3659774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535531"/>
          </a:xfrm>
        </p:spPr>
        <p:txBody>
          <a:bodyPr/>
          <a:lstStyle/>
          <a:p>
            <a:r>
              <a:rPr lang="en-US" dirty="0"/>
              <a:t>Case2</a:t>
            </a:r>
            <a:endParaRPr lang="en-GB" dirty="0"/>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GB" smtClean="0"/>
              <a:pPr/>
              <a:t>45</a:t>
            </a:fld>
            <a:endParaRPr lang="en-GB" dirty="0"/>
          </a:p>
        </p:txBody>
      </p:sp>
      <p:pic>
        <p:nvPicPr>
          <p:cNvPr id="6" name="Picture 5">
            <a:extLst>
              <a:ext uri="{FF2B5EF4-FFF2-40B4-BE49-F238E27FC236}">
                <a16:creationId xmlns:a16="http://schemas.microsoft.com/office/drawing/2014/main" id="{175C83A9-FCAE-4DB3-AF44-4CF889AD51BB}"/>
              </a:ext>
            </a:extLst>
          </p:cNvPr>
          <p:cNvPicPr>
            <a:picLocks noChangeAspect="1"/>
          </p:cNvPicPr>
          <p:nvPr/>
        </p:nvPicPr>
        <p:blipFill>
          <a:blip r:embed="rId3"/>
          <a:stretch>
            <a:fillRect/>
          </a:stretch>
        </p:blipFill>
        <p:spPr>
          <a:xfrm>
            <a:off x="5553872" y="2855414"/>
            <a:ext cx="5978505" cy="2261101"/>
          </a:xfrm>
          <a:prstGeom prst="rect">
            <a:avLst/>
          </a:prstGeom>
        </p:spPr>
      </p:pic>
      <p:pic>
        <p:nvPicPr>
          <p:cNvPr id="9" name="Picture 8">
            <a:extLst>
              <a:ext uri="{FF2B5EF4-FFF2-40B4-BE49-F238E27FC236}">
                <a16:creationId xmlns:a16="http://schemas.microsoft.com/office/drawing/2014/main" id="{9CEDCB97-5A09-485B-A0DF-F16851C7B761}"/>
              </a:ext>
            </a:extLst>
          </p:cNvPr>
          <p:cNvPicPr>
            <a:picLocks noChangeAspect="1"/>
          </p:cNvPicPr>
          <p:nvPr/>
        </p:nvPicPr>
        <p:blipFill>
          <a:blip r:embed="rId4"/>
          <a:stretch>
            <a:fillRect/>
          </a:stretch>
        </p:blipFill>
        <p:spPr>
          <a:xfrm>
            <a:off x="444500" y="3051109"/>
            <a:ext cx="4608317" cy="2065405"/>
          </a:xfrm>
          <a:prstGeom prst="rect">
            <a:avLst/>
          </a:prstGeom>
        </p:spPr>
      </p:pic>
      <p:pic>
        <p:nvPicPr>
          <p:cNvPr id="8" name="Picture 7">
            <a:extLst>
              <a:ext uri="{FF2B5EF4-FFF2-40B4-BE49-F238E27FC236}">
                <a16:creationId xmlns:a16="http://schemas.microsoft.com/office/drawing/2014/main" id="{74E94022-E455-4E19-B60B-7ECF11928C45}"/>
              </a:ext>
            </a:extLst>
          </p:cNvPr>
          <p:cNvPicPr>
            <a:picLocks noChangeAspect="1"/>
          </p:cNvPicPr>
          <p:nvPr/>
        </p:nvPicPr>
        <p:blipFill>
          <a:blip r:embed="rId5"/>
          <a:stretch>
            <a:fillRect/>
          </a:stretch>
        </p:blipFill>
        <p:spPr>
          <a:xfrm>
            <a:off x="10745909" y="277367"/>
            <a:ext cx="1066646" cy="1066646"/>
          </a:xfrm>
          <a:prstGeom prst="rect">
            <a:avLst/>
          </a:prstGeom>
        </p:spPr>
      </p:pic>
      <p:sp>
        <p:nvSpPr>
          <p:cNvPr id="11" name="Text Placeholder 9">
            <a:extLst>
              <a:ext uri="{FF2B5EF4-FFF2-40B4-BE49-F238E27FC236}">
                <a16:creationId xmlns:a16="http://schemas.microsoft.com/office/drawing/2014/main" id="{7213916B-9C9A-49A2-9EAB-8728785BD7CC}"/>
              </a:ext>
            </a:extLst>
          </p:cNvPr>
          <p:cNvSpPr txBox="1">
            <a:spLocks/>
          </p:cNvSpPr>
          <p:nvPr/>
        </p:nvSpPr>
        <p:spPr>
          <a:xfrm>
            <a:off x="444500" y="1648781"/>
            <a:ext cx="7085304" cy="439451"/>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60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400" kern="1200">
                <a:solidFill>
                  <a:schemeClr val="bg1"/>
                </a:solidFill>
                <a:latin typeface="+mn-lt"/>
                <a:ea typeface="+mn-ea"/>
                <a:cs typeface="Arial" panose="020B0604020202020204" pitchFamily="34" charset="0"/>
              </a:defRPr>
            </a:lvl2pPr>
            <a:lvl3pPr marL="11430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200" kern="1200">
                <a:solidFill>
                  <a:schemeClr val="bg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latin typeface="Cambria Math" panose="02040503050406030204" pitchFamily="18" charset="0"/>
                <a:ea typeface="Cambria Math" panose="02040503050406030204" pitchFamily="18" charset="0"/>
              </a:rPr>
              <a:t>If A is Horizontal, split A by column and B by row.</a:t>
            </a:r>
          </a:p>
        </p:txBody>
      </p:sp>
    </p:spTree>
    <p:extLst>
      <p:ext uri="{BB962C8B-B14F-4D97-AF65-F5344CB8AC3E}">
        <p14:creationId xmlns:p14="http://schemas.microsoft.com/office/powerpoint/2010/main" val="1688592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535531"/>
          </a:xfrm>
        </p:spPr>
        <p:txBody>
          <a:bodyPr/>
          <a:lstStyle/>
          <a:p>
            <a:r>
              <a:rPr lang="en-US" dirty="0"/>
              <a:t>Case3</a:t>
            </a:r>
            <a:endParaRPr lang="en-GB" dirty="0"/>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444500" y="1648781"/>
            <a:ext cx="7085304" cy="439451"/>
          </a:xfrm>
        </p:spPr>
        <p:txBody>
          <a:bodyPr/>
          <a:lstStyle/>
          <a:p>
            <a:pPr marL="0" indent="0">
              <a:buNone/>
            </a:pPr>
            <a:r>
              <a:rPr lang="en-US" sz="2400" dirty="0">
                <a:latin typeface="Cambria Math" panose="02040503050406030204" pitchFamily="18" charset="0"/>
                <a:ea typeface="Cambria Math" panose="02040503050406030204" pitchFamily="18" charset="0"/>
              </a:rPr>
              <a:t>If A is vertical, split A by row and B by column.</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GB" smtClean="0"/>
              <a:pPr/>
              <a:t>46</a:t>
            </a:fld>
            <a:endParaRPr lang="en-GB" dirty="0"/>
          </a:p>
        </p:txBody>
      </p:sp>
      <p:pic>
        <p:nvPicPr>
          <p:cNvPr id="6" name="Picture 5">
            <a:extLst>
              <a:ext uri="{FF2B5EF4-FFF2-40B4-BE49-F238E27FC236}">
                <a16:creationId xmlns:a16="http://schemas.microsoft.com/office/drawing/2014/main" id="{175C83A9-FCAE-4DB3-AF44-4CF889AD51BB}"/>
              </a:ext>
            </a:extLst>
          </p:cNvPr>
          <p:cNvPicPr>
            <a:picLocks noChangeAspect="1"/>
          </p:cNvPicPr>
          <p:nvPr/>
        </p:nvPicPr>
        <p:blipFill>
          <a:blip r:embed="rId3"/>
          <a:stretch>
            <a:fillRect/>
          </a:stretch>
        </p:blipFill>
        <p:spPr>
          <a:xfrm>
            <a:off x="5514392" y="2855414"/>
            <a:ext cx="6238236" cy="2809890"/>
          </a:xfrm>
          <a:prstGeom prst="rect">
            <a:avLst/>
          </a:prstGeom>
        </p:spPr>
      </p:pic>
      <p:pic>
        <p:nvPicPr>
          <p:cNvPr id="9" name="Picture 8">
            <a:extLst>
              <a:ext uri="{FF2B5EF4-FFF2-40B4-BE49-F238E27FC236}">
                <a16:creationId xmlns:a16="http://schemas.microsoft.com/office/drawing/2014/main" id="{9CEDCB97-5A09-485B-A0DF-F16851C7B761}"/>
              </a:ext>
            </a:extLst>
          </p:cNvPr>
          <p:cNvPicPr>
            <a:picLocks noChangeAspect="1"/>
          </p:cNvPicPr>
          <p:nvPr/>
        </p:nvPicPr>
        <p:blipFill>
          <a:blip r:embed="rId4"/>
          <a:stretch>
            <a:fillRect/>
          </a:stretch>
        </p:blipFill>
        <p:spPr>
          <a:xfrm>
            <a:off x="444501" y="3056434"/>
            <a:ext cx="4862996" cy="1961803"/>
          </a:xfrm>
          <a:prstGeom prst="rect">
            <a:avLst/>
          </a:prstGeom>
        </p:spPr>
      </p:pic>
      <p:pic>
        <p:nvPicPr>
          <p:cNvPr id="8" name="Picture 7">
            <a:extLst>
              <a:ext uri="{FF2B5EF4-FFF2-40B4-BE49-F238E27FC236}">
                <a16:creationId xmlns:a16="http://schemas.microsoft.com/office/drawing/2014/main" id="{39EEBD5B-6F6E-4056-B04D-3F5CDF599816}"/>
              </a:ext>
            </a:extLst>
          </p:cNvPr>
          <p:cNvPicPr>
            <a:picLocks noChangeAspect="1"/>
          </p:cNvPicPr>
          <p:nvPr/>
        </p:nvPicPr>
        <p:blipFill>
          <a:blip r:embed="rId5"/>
          <a:stretch>
            <a:fillRect/>
          </a:stretch>
        </p:blipFill>
        <p:spPr>
          <a:xfrm>
            <a:off x="10745909" y="277367"/>
            <a:ext cx="1066646" cy="1066646"/>
          </a:xfrm>
          <a:prstGeom prst="rect">
            <a:avLst/>
          </a:prstGeom>
        </p:spPr>
      </p:pic>
    </p:spTree>
    <p:extLst>
      <p:ext uri="{BB962C8B-B14F-4D97-AF65-F5344CB8AC3E}">
        <p14:creationId xmlns:p14="http://schemas.microsoft.com/office/powerpoint/2010/main" val="3946179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535531"/>
          </a:xfrm>
        </p:spPr>
        <p:txBody>
          <a:bodyPr/>
          <a:lstStyle/>
          <a:p>
            <a:r>
              <a:rPr lang="en-US" dirty="0"/>
              <a:t>Communication: Partition</a:t>
            </a:r>
            <a:endParaRPr lang="en-GB" dirty="0"/>
          </a:p>
        </p:txBody>
      </p:sp>
      <mc:AlternateContent xmlns:mc="http://schemas.openxmlformats.org/markup-compatibility/2006">
        <mc:Choice xmlns:a14="http://schemas.microsoft.com/office/drawing/2010/main" Requires="a14">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444500" y="1648781"/>
                <a:ext cx="7085304" cy="439451"/>
              </a:xfrm>
            </p:spPr>
            <p:txBody>
              <a:bodyPr/>
              <a:lstStyle/>
              <a:p>
                <a:pPr marL="0" indent="0">
                  <a:buNone/>
                </a:pPr>
                <a14:m>
                  <m:oMathPara xmlns:m="http://schemas.openxmlformats.org/officeDocument/2006/math">
                    <m:oMathParaPr>
                      <m:jc m:val="left"/>
                    </m:oMathParaPr>
                    <m:oMath xmlns:m="http://schemas.openxmlformats.org/officeDocument/2006/math">
                      <m:r>
                        <a:rPr lang="en-US" sz="2600" i="1">
                          <a:latin typeface="Cambria Math" panose="02040503050406030204" pitchFamily="18" charset="0"/>
                          <a:ea typeface="Cambria Math" panose="02040503050406030204" pitchFamily="18" charset="0"/>
                        </a:rPr>
                        <m:t>𝑅</m:t>
                      </m:r>
                      <m:r>
                        <a:rPr lang="en-US" sz="2600" i="1">
                          <a:latin typeface="Cambria Math" panose="02040503050406030204" pitchFamily="18" charset="0"/>
                          <a:ea typeface="Cambria Math" panose="02040503050406030204" pitchFamily="18" charset="0"/>
                        </a:rPr>
                        <m:t>=</m:t>
                      </m:r>
                      <m:sSup>
                        <m:sSupPr>
                          <m:ctrlPr>
                            <a:rPr lang="en-US" sz="2600" i="1">
                              <a:latin typeface="Cambria Math" panose="02040503050406030204" pitchFamily="18" charset="0"/>
                              <a:ea typeface="Cambria Math" panose="02040503050406030204" pitchFamily="18" charset="0"/>
                            </a:rPr>
                          </m:ctrlPr>
                        </m:sSupPr>
                        <m:e>
                          <m:r>
                            <a:rPr lang="en-US" sz="2600" i="1">
                              <a:latin typeface="Cambria Math" panose="02040503050406030204" pitchFamily="18" charset="0"/>
                              <a:ea typeface="Cambria Math" panose="02040503050406030204" pitchFamily="18" charset="0"/>
                            </a:rPr>
                            <m:t>𝑃</m:t>
                          </m:r>
                        </m:e>
                        <m:sup>
                          <m:r>
                            <a:rPr lang="en-US" sz="2600" i="1">
                              <a:latin typeface="Cambria Math" panose="02040503050406030204" pitchFamily="18" charset="0"/>
                              <a:ea typeface="Cambria Math" panose="02040503050406030204" pitchFamily="18" charset="0"/>
                            </a:rPr>
                            <m:t>𝑇</m:t>
                          </m:r>
                        </m:sup>
                      </m:sSup>
                    </m:oMath>
                  </m:oMathPara>
                </a14:m>
                <a:endParaRPr lang="en-US" sz="2600" dirty="0">
                  <a:latin typeface="Cambria Math" panose="02040503050406030204" pitchFamily="18" charset="0"/>
                  <a:ea typeface="Cambria Math" panose="02040503050406030204" pitchFamily="18" charset="0"/>
                </a:endParaRPr>
              </a:p>
            </p:txBody>
          </p:sp>
        </mc:Choice>
        <mc:Fallback>
          <p:sp>
            <p:nvSpPr>
              <p:cNvPr id="10" name="Text Placeholder 9">
                <a:extLst>
                  <a:ext uri="{FF2B5EF4-FFF2-40B4-BE49-F238E27FC236}">
                    <a16:creationId xmlns:a16="http://schemas.microsoft.com/office/drawing/2014/main" id="{EF2BC084-E6DB-4DE7-B309-042A85EBA700}"/>
                  </a:ext>
                </a:extLst>
              </p:cNvPr>
              <p:cNvSpPr>
                <a:spLocks noGrp="1" noRot="1" noChangeAspect="1" noMove="1" noResize="1" noEditPoints="1" noAdjustHandles="1" noChangeArrowheads="1" noChangeShapeType="1" noTextEdit="1"/>
              </p:cNvSpPr>
              <p:nvPr>
                <p:ph type="body" sz="quarter" idx="13"/>
              </p:nvPr>
            </p:nvSpPr>
            <p:spPr>
              <a:xfrm>
                <a:off x="444500" y="1648781"/>
                <a:ext cx="7085304" cy="439451"/>
              </a:xfrm>
              <a:blipFill>
                <a:blip r:embed="rId3"/>
                <a:stretch>
                  <a:fillRect/>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GB" smtClean="0"/>
              <a:pPr/>
              <a:t>47</a:t>
            </a:fld>
            <a:endParaRPr lang="en-GB" dirty="0"/>
          </a:p>
        </p:txBody>
      </p:sp>
      <p:pic>
        <p:nvPicPr>
          <p:cNvPr id="4" name="Picture 3">
            <a:extLst>
              <a:ext uri="{FF2B5EF4-FFF2-40B4-BE49-F238E27FC236}">
                <a16:creationId xmlns:a16="http://schemas.microsoft.com/office/drawing/2014/main" id="{5B8D45B9-54D4-40FF-AD06-D9DCB62CDE55}"/>
              </a:ext>
            </a:extLst>
          </p:cNvPr>
          <p:cNvPicPr>
            <a:picLocks noChangeAspect="1"/>
          </p:cNvPicPr>
          <p:nvPr/>
        </p:nvPicPr>
        <p:blipFill>
          <a:blip r:embed="rId4"/>
          <a:stretch>
            <a:fillRect/>
          </a:stretch>
        </p:blipFill>
        <p:spPr>
          <a:xfrm>
            <a:off x="1777449" y="2409824"/>
            <a:ext cx="8637102" cy="3261438"/>
          </a:xfrm>
          <a:prstGeom prst="rect">
            <a:avLst/>
          </a:prstGeom>
        </p:spPr>
      </p:pic>
      <p:pic>
        <p:nvPicPr>
          <p:cNvPr id="11" name="Picture 10">
            <a:extLst>
              <a:ext uri="{FF2B5EF4-FFF2-40B4-BE49-F238E27FC236}">
                <a16:creationId xmlns:a16="http://schemas.microsoft.com/office/drawing/2014/main" id="{8D787E4E-229A-493D-9DFA-D5A39D302887}"/>
              </a:ext>
            </a:extLst>
          </p:cNvPr>
          <p:cNvPicPr>
            <a:picLocks noChangeAspect="1"/>
          </p:cNvPicPr>
          <p:nvPr/>
        </p:nvPicPr>
        <p:blipFill>
          <a:blip r:embed="rId5"/>
          <a:stretch>
            <a:fillRect/>
          </a:stretch>
        </p:blipFill>
        <p:spPr>
          <a:xfrm>
            <a:off x="10745909" y="277367"/>
            <a:ext cx="1066646" cy="1066646"/>
          </a:xfrm>
          <a:prstGeom prst="rect">
            <a:avLst/>
          </a:prstGeom>
        </p:spPr>
      </p:pic>
    </p:spTree>
    <p:extLst>
      <p:ext uri="{BB962C8B-B14F-4D97-AF65-F5344CB8AC3E}">
        <p14:creationId xmlns:p14="http://schemas.microsoft.com/office/powerpoint/2010/main" val="3717904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535531"/>
              </a:xfrm>
            </p:spPr>
            <p:txBody>
              <a:bodyPr/>
              <a:lstStyle/>
              <a:p>
                <a:r>
                  <a:rPr lang="en-US" dirty="0"/>
                  <a:t>Communication: </a:t>
                </a:r>
                <a14:m>
                  <m:oMath xmlns:m="http://schemas.openxmlformats.org/officeDocument/2006/math">
                    <m:r>
                      <a:rPr lang="en-US" b="1" i="1" smtClean="0">
                        <a:latin typeface="Cambria Math" panose="02040503050406030204" pitchFamily="18" charset="0"/>
                      </a:rPr>
                      <m:t>𝑨</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𝑷</m:t>
                    </m:r>
                  </m:oMath>
                </a14:m>
                <a:endParaRPr lang="en-GB" dirty="0"/>
              </a:p>
            </p:txBody>
          </p:sp>
        </mc:Choice>
        <mc:Fallback>
          <p:sp>
            <p:nvSpPr>
              <p:cNvPr id="7" name="Title 6">
                <a:extLst>
                  <a:ext uri="{FF2B5EF4-FFF2-40B4-BE49-F238E27FC236}">
                    <a16:creationId xmlns:a16="http://schemas.microsoft.com/office/drawing/2014/main" id="{7875C19A-1AAE-476A-A316-A2CF92D763D3}"/>
                  </a:ext>
                </a:extLst>
              </p:cNvPr>
              <p:cNvSpPr>
                <a:spLocks noGrp="1" noRot="1" noChangeAspect="1" noMove="1" noResize="1" noEditPoints="1" noAdjustHandles="1" noChangeArrowheads="1" noChangeShapeType="1" noTextEdit="1"/>
              </p:cNvSpPr>
              <p:nvPr>
                <p:ph type="title"/>
              </p:nvPr>
            </p:nvSpPr>
            <p:spPr>
              <a:xfrm>
                <a:off x="444500" y="542925"/>
                <a:ext cx="11214100" cy="535531"/>
              </a:xfrm>
              <a:blipFill>
                <a:blip r:embed="rId3"/>
                <a:stretch>
                  <a:fillRect l="-1413" t="-23864" b="-3636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GB" smtClean="0"/>
              <a:pPr/>
              <a:t>48</a:t>
            </a:fld>
            <a:endParaRPr lang="en-GB" dirty="0"/>
          </a:p>
        </p:txBody>
      </p:sp>
      <p:pic>
        <p:nvPicPr>
          <p:cNvPr id="4" name="Picture 3">
            <a:extLst>
              <a:ext uri="{FF2B5EF4-FFF2-40B4-BE49-F238E27FC236}">
                <a16:creationId xmlns:a16="http://schemas.microsoft.com/office/drawing/2014/main" id="{5B8D45B9-54D4-40FF-AD06-D9DCB62CDE55}"/>
              </a:ext>
            </a:extLst>
          </p:cNvPr>
          <p:cNvPicPr>
            <a:picLocks noChangeAspect="1"/>
          </p:cNvPicPr>
          <p:nvPr/>
        </p:nvPicPr>
        <p:blipFill>
          <a:blip r:embed="rId4"/>
          <a:stretch>
            <a:fillRect/>
          </a:stretch>
        </p:blipFill>
        <p:spPr>
          <a:xfrm>
            <a:off x="3283261" y="2409824"/>
            <a:ext cx="5625478" cy="3261438"/>
          </a:xfrm>
          <a:prstGeom prst="rect">
            <a:avLst/>
          </a:prstGeom>
        </p:spPr>
      </p:pic>
      <p:pic>
        <p:nvPicPr>
          <p:cNvPr id="8" name="Picture 7">
            <a:extLst>
              <a:ext uri="{FF2B5EF4-FFF2-40B4-BE49-F238E27FC236}">
                <a16:creationId xmlns:a16="http://schemas.microsoft.com/office/drawing/2014/main" id="{6C8410D9-9D22-45CA-BDC7-CF29EACC4C5A}"/>
              </a:ext>
            </a:extLst>
          </p:cNvPr>
          <p:cNvPicPr>
            <a:picLocks noChangeAspect="1"/>
          </p:cNvPicPr>
          <p:nvPr/>
        </p:nvPicPr>
        <p:blipFill>
          <a:blip r:embed="rId5"/>
          <a:stretch>
            <a:fillRect/>
          </a:stretch>
        </p:blipFill>
        <p:spPr>
          <a:xfrm>
            <a:off x="10745909" y="277367"/>
            <a:ext cx="1066646" cy="1066646"/>
          </a:xfrm>
          <a:prstGeom prst="rect">
            <a:avLst/>
          </a:prstGeom>
        </p:spPr>
      </p:pic>
    </p:spTree>
    <p:extLst>
      <p:ext uri="{BB962C8B-B14F-4D97-AF65-F5344CB8AC3E}">
        <p14:creationId xmlns:p14="http://schemas.microsoft.com/office/powerpoint/2010/main" val="2972425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535531"/>
              </a:xfrm>
            </p:spPr>
            <p:txBody>
              <a:bodyPr/>
              <a:lstStyle/>
              <a:p>
                <a:r>
                  <a:rPr lang="en-US" dirty="0"/>
                  <a:t>Communication: </a:t>
                </a:r>
                <a14:m>
                  <m:oMath xmlns:m="http://schemas.openxmlformats.org/officeDocument/2006/math">
                    <m:r>
                      <a:rPr lang="en-US" b="1" i="1" smtClean="0">
                        <a:latin typeface="Cambria Math" panose="02040503050406030204" pitchFamily="18" charset="0"/>
                      </a:rPr>
                      <m:t>𝑨</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𝑷</m:t>
                    </m:r>
                  </m:oMath>
                </a14:m>
                <a:endParaRPr lang="en-GB" dirty="0"/>
              </a:p>
            </p:txBody>
          </p:sp>
        </mc:Choice>
        <mc:Fallback>
          <p:sp>
            <p:nvSpPr>
              <p:cNvPr id="7" name="Title 6">
                <a:extLst>
                  <a:ext uri="{FF2B5EF4-FFF2-40B4-BE49-F238E27FC236}">
                    <a16:creationId xmlns:a16="http://schemas.microsoft.com/office/drawing/2014/main" id="{7875C19A-1AAE-476A-A316-A2CF92D763D3}"/>
                  </a:ext>
                </a:extLst>
              </p:cNvPr>
              <p:cNvSpPr>
                <a:spLocks noGrp="1" noRot="1" noChangeAspect="1" noMove="1" noResize="1" noEditPoints="1" noAdjustHandles="1" noChangeArrowheads="1" noChangeShapeType="1" noTextEdit="1"/>
              </p:cNvSpPr>
              <p:nvPr>
                <p:ph type="title"/>
              </p:nvPr>
            </p:nvSpPr>
            <p:spPr>
              <a:xfrm>
                <a:off x="444500" y="542925"/>
                <a:ext cx="11214100" cy="535531"/>
              </a:xfrm>
              <a:blipFill>
                <a:blip r:embed="rId3"/>
                <a:stretch>
                  <a:fillRect l="-1413" t="-23864" b="-3636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GB" smtClean="0"/>
              <a:pPr/>
              <a:t>49</a:t>
            </a:fld>
            <a:endParaRPr lang="en-GB" dirty="0"/>
          </a:p>
        </p:txBody>
      </p:sp>
      <p:pic>
        <p:nvPicPr>
          <p:cNvPr id="4" name="Picture 3">
            <a:extLst>
              <a:ext uri="{FF2B5EF4-FFF2-40B4-BE49-F238E27FC236}">
                <a16:creationId xmlns:a16="http://schemas.microsoft.com/office/drawing/2014/main" id="{5B8D45B9-54D4-40FF-AD06-D9DCB62CDE55}"/>
              </a:ext>
            </a:extLst>
          </p:cNvPr>
          <p:cNvPicPr>
            <a:picLocks noChangeAspect="1"/>
          </p:cNvPicPr>
          <p:nvPr/>
        </p:nvPicPr>
        <p:blipFill>
          <a:blip r:embed="rId4"/>
          <a:stretch>
            <a:fillRect/>
          </a:stretch>
        </p:blipFill>
        <p:spPr>
          <a:xfrm>
            <a:off x="3363060" y="2409824"/>
            <a:ext cx="5465879" cy="3261438"/>
          </a:xfrm>
          <a:prstGeom prst="rect">
            <a:avLst/>
          </a:prstGeom>
        </p:spPr>
      </p:pic>
      <p:pic>
        <p:nvPicPr>
          <p:cNvPr id="8" name="Picture 7">
            <a:extLst>
              <a:ext uri="{FF2B5EF4-FFF2-40B4-BE49-F238E27FC236}">
                <a16:creationId xmlns:a16="http://schemas.microsoft.com/office/drawing/2014/main" id="{A9AE39F8-6B73-498A-B02E-A9FECBDC0F01}"/>
              </a:ext>
            </a:extLst>
          </p:cNvPr>
          <p:cNvPicPr>
            <a:picLocks noChangeAspect="1"/>
          </p:cNvPicPr>
          <p:nvPr/>
        </p:nvPicPr>
        <p:blipFill>
          <a:blip r:embed="rId5"/>
          <a:stretch>
            <a:fillRect/>
          </a:stretch>
        </p:blipFill>
        <p:spPr>
          <a:xfrm>
            <a:off x="10745909" y="277367"/>
            <a:ext cx="1066646" cy="1066646"/>
          </a:xfrm>
          <a:prstGeom prst="rect">
            <a:avLst/>
          </a:prstGeom>
        </p:spPr>
      </p:pic>
    </p:spTree>
    <p:extLst>
      <p:ext uri="{BB962C8B-B14F-4D97-AF65-F5344CB8AC3E}">
        <p14:creationId xmlns:p14="http://schemas.microsoft.com/office/powerpoint/2010/main" val="2739693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2761488" y="1819469"/>
            <a:ext cx="7586161" cy="1819843"/>
          </a:xfrm>
        </p:spPr>
        <p:txBody>
          <a:bodyPr/>
          <a:lstStyle/>
          <a:p>
            <a:r>
              <a:rPr lang="en-US" sz="3600" b="0" dirty="0"/>
              <a:t>Matrix-Vector Product (MATVEC)</a:t>
            </a:r>
            <a:endParaRPr lang="en-GB" sz="3600" dirty="0"/>
          </a:p>
        </p:txBody>
      </p:sp>
    </p:spTree>
    <p:extLst>
      <p:ext uri="{BB962C8B-B14F-4D97-AF65-F5344CB8AC3E}">
        <p14:creationId xmlns:p14="http://schemas.microsoft.com/office/powerpoint/2010/main" val="738364484"/>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535531"/>
              </a:xfrm>
            </p:spPr>
            <p:txBody>
              <a:bodyPr/>
              <a:lstStyle/>
              <a:p>
                <a:r>
                  <a:rPr lang="en-US" dirty="0"/>
                  <a:t>Communication: </a:t>
                </a:r>
                <a14:m>
                  <m:oMath xmlns:m="http://schemas.openxmlformats.org/officeDocument/2006/math">
                    <m:r>
                      <a:rPr lang="en-US" b="1" i="1" smtClean="0">
                        <a:latin typeface="Cambria Math" panose="02040503050406030204" pitchFamily="18" charset="0"/>
                      </a:rPr>
                      <m:t>𝑨</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𝑷</m:t>
                    </m:r>
                  </m:oMath>
                </a14:m>
                <a:endParaRPr lang="en-GB" dirty="0"/>
              </a:p>
            </p:txBody>
          </p:sp>
        </mc:Choice>
        <mc:Fallback>
          <p:sp>
            <p:nvSpPr>
              <p:cNvPr id="7" name="Title 6">
                <a:extLst>
                  <a:ext uri="{FF2B5EF4-FFF2-40B4-BE49-F238E27FC236}">
                    <a16:creationId xmlns:a16="http://schemas.microsoft.com/office/drawing/2014/main" id="{7875C19A-1AAE-476A-A316-A2CF92D763D3}"/>
                  </a:ext>
                </a:extLst>
              </p:cNvPr>
              <p:cNvSpPr>
                <a:spLocks noGrp="1" noRot="1" noChangeAspect="1" noMove="1" noResize="1" noEditPoints="1" noAdjustHandles="1" noChangeArrowheads="1" noChangeShapeType="1" noTextEdit="1"/>
              </p:cNvSpPr>
              <p:nvPr>
                <p:ph type="title"/>
              </p:nvPr>
            </p:nvSpPr>
            <p:spPr>
              <a:xfrm>
                <a:off x="444500" y="542925"/>
                <a:ext cx="11214100" cy="535531"/>
              </a:xfrm>
              <a:blipFill>
                <a:blip r:embed="rId3"/>
                <a:stretch>
                  <a:fillRect l="-1413" t="-23864" b="-3636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444500" y="1648781"/>
                <a:ext cx="7085304" cy="439451"/>
              </a:xfrm>
            </p:spPr>
            <p:txBody>
              <a:bodyPr/>
              <a:lstStyle/>
              <a:p>
                <a:pPr marL="0" indent="0">
                  <a:buNone/>
                </a:pPr>
                <a14:m>
                  <m:oMathPara xmlns:m="http://schemas.openxmlformats.org/officeDocument/2006/math">
                    <m:oMathParaPr>
                      <m:jc m:val="left"/>
                    </m:oMathParaPr>
                    <m:oMath xmlns:m="http://schemas.openxmlformats.org/officeDocument/2006/math">
                      <m:r>
                        <a:rPr lang="en-US" sz="2600" b="0" i="1" smtClean="0">
                          <a:latin typeface="Cambria Math" panose="02040503050406030204" pitchFamily="18" charset="0"/>
                          <a:ea typeface="Cambria Math" panose="02040503050406030204" pitchFamily="18" charset="0"/>
                        </a:rPr>
                        <m:t>𝑅</m:t>
                      </m:r>
                      <m:r>
                        <a:rPr lang="en-US" sz="2600" b="0" i="1" smtClean="0">
                          <a:latin typeface="Cambria Math" panose="02040503050406030204" pitchFamily="18" charset="0"/>
                          <a:ea typeface="Cambria Math" panose="02040503050406030204" pitchFamily="18" charset="0"/>
                        </a:rPr>
                        <m:t>=</m:t>
                      </m:r>
                      <m:sSup>
                        <m:sSupPr>
                          <m:ctrlPr>
                            <a:rPr lang="en-US" sz="2600" b="0" i="1" smtClean="0">
                              <a:latin typeface="Cambria Math" panose="02040503050406030204" pitchFamily="18" charset="0"/>
                              <a:ea typeface="Cambria Math" panose="02040503050406030204" pitchFamily="18" charset="0"/>
                            </a:rPr>
                          </m:ctrlPr>
                        </m:sSupPr>
                        <m:e>
                          <m:r>
                            <a:rPr lang="en-US" sz="2600" b="0" i="1" smtClean="0">
                              <a:latin typeface="Cambria Math" panose="02040503050406030204" pitchFamily="18" charset="0"/>
                              <a:ea typeface="Cambria Math" panose="02040503050406030204" pitchFamily="18" charset="0"/>
                            </a:rPr>
                            <m:t>𝑃</m:t>
                          </m:r>
                        </m:e>
                        <m:sup>
                          <m:r>
                            <a:rPr lang="en-US" sz="2600" b="0" i="1" smtClean="0">
                              <a:latin typeface="Cambria Math" panose="02040503050406030204" pitchFamily="18" charset="0"/>
                              <a:ea typeface="Cambria Math" panose="02040503050406030204" pitchFamily="18" charset="0"/>
                            </a:rPr>
                            <m:t>𝑇</m:t>
                          </m:r>
                        </m:sup>
                      </m:sSup>
                    </m:oMath>
                  </m:oMathPara>
                </a14:m>
                <a:endParaRPr lang="en-US" sz="2600" dirty="0">
                  <a:latin typeface="Cambria Math" panose="02040503050406030204" pitchFamily="18" charset="0"/>
                  <a:ea typeface="Cambria Math" panose="02040503050406030204" pitchFamily="18" charset="0"/>
                </a:endParaRPr>
              </a:p>
            </p:txBody>
          </p:sp>
        </mc:Choice>
        <mc:Fallback>
          <p:sp>
            <p:nvSpPr>
              <p:cNvPr id="10" name="Text Placeholder 9">
                <a:extLst>
                  <a:ext uri="{FF2B5EF4-FFF2-40B4-BE49-F238E27FC236}">
                    <a16:creationId xmlns:a16="http://schemas.microsoft.com/office/drawing/2014/main" id="{EF2BC084-E6DB-4DE7-B309-042A85EBA700}"/>
                  </a:ext>
                </a:extLst>
              </p:cNvPr>
              <p:cNvSpPr>
                <a:spLocks noGrp="1" noRot="1" noChangeAspect="1" noMove="1" noResize="1" noEditPoints="1" noAdjustHandles="1" noChangeArrowheads="1" noChangeShapeType="1" noTextEdit="1"/>
              </p:cNvSpPr>
              <p:nvPr>
                <p:ph type="body" sz="quarter" idx="13"/>
              </p:nvPr>
            </p:nvSpPr>
            <p:spPr>
              <a:xfrm>
                <a:off x="444500" y="1648781"/>
                <a:ext cx="7085304" cy="439451"/>
              </a:xfrm>
              <a:blipFill>
                <a:blip r:embed="rId4"/>
                <a:stretch>
                  <a:fillRect/>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GB" smtClean="0"/>
              <a:pPr/>
              <a:t>50</a:t>
            </a:fld>
            <a:endParaRPr lang="en-GB" dirty="0"/>
          </a:p>
        </p:txBody>
      </p:sp>
      <p:pic>
        <p:nvPicPr>
          <p:cNvPr id="4" name="Picture 3">
            <a:extLst>
              <a:ext uri="{FF2B5EF4-FFF2-40B4-BE49-F238E27FC236}">
                <a16:creationId xmlns:a16="http://schemas.microsoft.com/office/drawing/2014/main" id="{5B8D45B9-54D4-40FF-AD06-D9DCB62CDE55}"/>
              </a:ext>
            </a:extLst>
          </p:cNvPr>
          <p:cNvPicPr>
            <a:picLocks noChangeAspect="1"/>
          </p:cNvPicPr>
          <p:nvPr/>
        </p:nvPicPr>
        <p:blipFill>
          <a:blip r:embed="rId5"/>
          <a:stretch>
            <a:fillRect/>
          </a:stretch>
        </p:blipFill>
        <p:spPr>
          <a:xfrm>
            <a:off x="3363060" y="2418311"/>
            <a:ext cx="5465879" cy="3244463"/>
          </a:xfrm>
          <a:prstGeom prst="rect">
            <a:avLst/>
          </a:prstGeom>
        </p:spPr>
      </p:pic>
      <p:pic>
        <p:nvPicPr>
          <p:cNvPr id="6" name="Picture 5">
            <a:extLst>
              <a:ext uri="{FF2B5EF4-FFF2-40B4-BE49-F238E27FC236}">
                <a16:creationId xmlns:a16="http://schemas.microsoft.com/office/drawing/2014/main" id="{BDF94A06-9C60-4DF9-90A2-F917814B2DE9}"/>
              </a:ext>
            </a:extLst>
          </p:cNvPr>
          <p:cNvPicPr>
            <a:picLocks noChangeAspect="1"/>
          </p:cNvPicPr>
          <p:nvPr/>
        </p:nvPicPr>
        <p:blipFill>
          <a:blip r:embed="rId6"/>
          <a:stretch>
            <a:fillRect/>
          </a:stretch>
        </p:blipFill>
        <p:spPr>
          <a:xfrm>
            <a:off x="10745909" y="277367"/>
            <a:ext cx="1066646" cy="1066646"/>
          </a:xfrm>
          <a:prstGeom prst="rect">
            <a:avLst/>
          </a:prstGeom>
        </p:spPr>
      </p:pic>
    </p:spTree>
    <p:extLst>
      <p:ext uri="{BB962C8B-B14F-4D97-AF65-F5344CB8AC3E}">
        <p14:creationId xmlns:p14="http://schemas.microsoft.com/office/powerpoint/2010/main" val="2207953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535531"/>
              </a:xfrm>
            </p:spPr>
            <p:txBody>
              <a:bodyPr/>
              <a:lstStyle/>
              <a:p>
                <a:r>
                  <a:rPr lang="en-US" dirty="0"/>
                  <a:t>Communication: </a:t>
                </a:r>
                <a14:m>
                  <m:oMath xmlns:m="http://schemas.openxmlformats.org/officeDocument/2006/math">
                    <m:r>
                      <a:rPr lang="en-US" b="1" i="1" smtClean="0">
                        <a:latin typeface="Cambria Math" panose="02040503050406030204" pitchFamily="18" charset="0"/>
                      </a:rPr>
                      <m:t>𝑨</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𝑷</m:t>
                    </m:r>
                  </m:oMath>
                </a14:m>
                <a:endParaRPr lang="en-GB" dirty="0"/>
              </a:p>
            </p:txBody>
          </p:sp>
        </mc:Choice>
        <mc:Fallback>
          <p:sp>
            <p:nvSpPr>
              <p:cNvPr id="7" name="Title 6">
                <a:extLst>
                  <a:ext uri="{FF2B5EF4-FFF2-40B4-BE49-F238E27FC236}">
                    <a16:creationId xmlns:a16="http://schemas.microsoft.com/office/drawing/2014/main" id="{7875C19A-1AAE-476A-A316-A2CF92D763D3}"/>
                  </a:ext>
                </a:extLst>
              </p:cNvPr>
              <p:cNvSpPr>
                <a:spLocks noGrp="1" noRot="1" noChangeAspect="1" noMove="1" noResize="1" noEditPoints="1" noAdjustHandles="1" noChangeArrowheads="1" noChangeShapeType="1" noTextEdit="1"/>
              </p:cNvSpPr>
              <p:nvPr>
                <p:ph type="title"/>
              </p:nvPr>
            </p:nvSpPr>
            <p:spPr>
              <a:xfrm>
                <a:off x="444500" y="542925"/>
                <a:ext cx="11214100" cy="535531"/>
              </a:xfrm>
              <a:blipFill>
                <a:blip r:embed="rId3"/>
                <a:stretch>
                  <a:fillRect l="-1413" t="-23864" b="-3636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GB" smtClean="0"/>
              <a:pPr/>
              <a:t>51</a:t>
            </a:fld>
            <a:endParaRPr lang="en-GB" dirty="0"/>
          </a:p>
        </p:txBody>
      </p:sp>
      <p:pic>
        <p:nvPicPr>
          <p:cNvPr id="4" name="Picture 3">
            <a:extLst>
              <a:ext uri="{FF2B5EF4-FFF2-40B4-BE49-F238E27FC236}">
                <a16:creationId xmlns:a16="http://schemas.microsoft.com/office/drawing/2014/main" id="{5B8D45B9-54D4-40FF-AD06-D9DCB62CDE55}"/>
              </a:ext>
            </a:extLst>
          </p:cNvPr>
          <p:cNvPicPr>
            <a:picLocks noChangeAspect="1"/>
          </p:cNvPicPr>
          <p:nvPr/>
        </p:nvPicPr>
        <p:blipFill>
          <a:blip r:embed="rId4"/>
          <a:stretch>
            <a:fillRect/>
          </a:stretch>
        </p:blipFill>
        <p:spPr>
          <a:xfrm>
            <a:off x="2106980" y="2088232"/>
            <a:ext cx="7889139" cy="4281347"/>
          </a:xfrm>
          <a:prstGeom prst="rect">
            <a:avLst/>
          </a:prstGeom>
        </p:spPr>
      </p:pic>
      <p:pic>
        <p:nvPicPr>
          <p:cNvPr id="6" name="Picture 5">
            <a:extLst>
              <a:ext uri="{FF2B5EF4-FFF2-40B4-BE49-F238E27FC236}">
                <a16:creationId xmlns:a16="http://schemas.microsoft.com/office/drawing/2014/main" id="{E5FE1BD2-071E-429C-B2C0-8F212A6724BB}"/>
              </a:ext>
            </a:extLst>
          </p:cNvPr>
          <p:cNvPicPr>
            <a:picLocks noChangeAspect="1"/>
          </p:cNvPicPr>
          <p:nvPr/>
        </p:nvPicPr>
        <p:blipFill>
          <a:blip r:embed="rId5"/>
          <a:stretch>
            <a:fillRect/>
          </a:stretch>
        </p:blipFill>
        <p:spPr>
          <a:xfrm>
            <a:off x="10745909" y="277367"/>
            <a:ext cx="1066646" cy="1066646"/>
          </a:xfrm>
          <a:prstGeom prst="rect">
            <a:avLst/>
          </a:prstGeom>
        </p:spPr>
      </p:pic>
    </p:spTree>
    <p:extLst>
      <p:ext uri="{BB962C8B-B14F-4D97-AF65-F5344CB8AC3E}">
        <p14:creationId xmlns:p14="http://schemas.microsoft.com/office/powerpoint/2010/main" val="412039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535531"/>
              </a:xfrm>
            </p:spPr>
            <p:txBody>
              <a:bodyPr/>
              <a:lstStyle/>
              <a:p>
                <a:r>
                  <a:rPr lang="en-US" dirty="0"/>
                  <a:t>Communication: </a:t>
                </a:r>
                <a14:m>
                  <m:oMath xmlns:m="http://schemas.openxmlformats.org/officeDocument/2006/math">
                    <m:r>
                      <a:rPr lang="en-US" b="1" i="1" smtClean="0">
                        <a:latin typeface="Cambria Math" panose="02040503050406030204" pitchFamily="18" charset="0"/>
                      </a:rPr>
                      <m:t>𝑹</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𝑩</m:t>
                    </m:r>
                  </m:oMath>
                </a14:m>
                <a:endParaRPr lang="en-GB" dirty="0"/>
              </a:p>
            </p:txBody>
          </p:sp>
        </mc:Choice>
        <mc:Fallback>
          <p:sp>
            <p:nvSpPr>
              <p:cNvPr id="7" name="Title 6">
                <a:extLst>
                  <a:ext uri="{FF2B5EF4-FFF2-40B4-BE49-F238E27FC236}">
                    <a16:creationId xmlns:a16="http://schemas.microsoft.com/office/drawing/2014/main" id="{7875C19A-1AAE-476A-A316-A2CF92D763D3}"/>
                  </a:ext>
                </a:extLst>
              </p:cNvPr>
              <p:cNvSpPr>
                <a:spLocks noGrp="1" noRot="1" noChangeAspect="1" noMove="1" noResize="1" noEditPoints="1" noAdjustHandles="1" noChangeArrowheads="1" noChangeShapeType="1" noTextEdit="1"/>
              </p:cNvSpPr>
              <p:nvPr>
                <p:ph type="title"/>
              </p:nvPr>
            </p:nvSpPr>
            <p:spPr>
              <a:xfrm>
                <a:off x="444500" y="542925"/>
                <a:ext cx="11214100" cy="535531"/>
              </a:xfrm>
              <a:blipFill>
                <a:blip r:embed="rId3"/>
                <a:stretch>
                  <a:fillRect l="-1413" t="-23864" b="-3636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444500" y="1648781"/>
                <a:ext cx="7085304" cy="439451"/>
              </a:xfrm>
            </p:spPr>
            <p:txBody>
              <a:bodyPr/>
              <a:lstStyle/>
              <a:p>
                <a:pPr marL="0" indent="0">
                  <a:buNone/>
                </a:pPr>
                <a14:m>
                  <m:oMathPara xmlns:m="http://schemas.openxmlformats.org/officeDocument/2006/math">
                    <m:oMathParaPr>
                      <m:jc m:val="left"/>
                    </m:oMathParaPr>
                    <m:oMath xmlns:m="http://schemas.openxmlformats.org/officeDocument/2006/math">
                      <m:r>
                        <a:rPr lang="en-US" sz="2600" b="0" i="1" dirty="0" smtClean="0">
                          <a:latin typeface="Cambria Math" panose="02040503050406030204" pitchFamily="18" charset="0"/>
                          <a:ea typeface="Cambria Math" panose="02040503050406030204" pitchFamily="18" charset="0"/>
                        </a:rPr>
                        <m:t>𝐵</m:t>
                      </m:r>
                      <m:r>
                        <a:rPr lang="en-US" sz="2600" b="0" i="1" dirty="0" smtClean="0">
                          <a:latin typeface="Cambria Math" panose="02040503050406030204" pitchFamily="18" charset="0"/>
                          <a:ea typeface="Cambria Math" panose="02040503050406030204" pitchFamily="18" charset="0"/>
                        </a:rPr>
                        <m:t> ←</m:t>
                      </m:r>
                      <m:r>
                        <a:rPr lang="en-US" sz="2600" b="0" i="1" dirty="0" smtClean="0">
                          <a:latin typeface="Cambria Math" panose="02040503050406030204" pitchFamily="18" charset="0"/>
                          <a:ea typeface="Cambria Math" panose="02040503050406030204" pitchFamily="18" charset="0"/>
                        </a:rPr>
                        <m:t>𝐴</m:t>
                      </m:r>
                      <m:r>
                        <a:rPr lang="en-US" sz="2600" b="0" i="1" dirty="0" smtClean="0">
                          <a:latin typeface="Cambria Math" panose="02040503050406030204" pitchFamily="18" charset="0"/>
                          <a:ea typeface="Cambria Math" panose="02040503050406030204" pitchFamily="18" charset="0"/>
                        </a:rPr>
                        <m:t>×</m:t>
                      </m:r>
                      <m:r>
                        <a:rPr lang="en-US" sz="2600" b="0" i="1" dirty="0" smtClean="0">
                          <a:latin typeface="Cambria Math" panose="02040503050406030204" pitchFamily="18" charset="0"/>
                          <a:ea typeface="Cambria Math" panose="02040503050406030204" pitchFamily="18" charset="0"/>
                        </a:rPr>
                        <m:t>𝑃</m:t>
                      </m:r>
                    </m:oMath>
                  </m:oMathPara>
                </a14:m>
                <a:endParaRPr lang="en-US" sz="2600" dirty="0">
                  <a:latin typeface="Cambria Math" panose="02040503050406030204" pitchFamily="18" charset="0"/>
                  <a:ea typeface="Cambria Math" panose="02040503050406030204" pitchFamily="18" charset="0"/>
                </a:endParaRPr>
              </a:p>
            </p:txBody>
          </p:sp>
        </mc:Choice>
        <mc:Fallback>
          <p:sp>
            <p:nvSpPr>
              <p:cNvPr id="10" name="Text Placeholder 9">
                <a:extLst>
                  <a:ext uri="{FF2B5EF4-FFF2-40B4-BE49-F238E27FC236}">
                    <a16:creationId xmlns:a16="http://schemas.microsoft.com/office/drawing/2014/main" id="{EF2BC084-E6DB-4DE7-B309-042A85EBA700}"/>
                  </a:ext>
                </a:extLst>
              </p:cNvPr>
              <p:cNvSpPr>
                <a:spLocks noGrp="1" noRot="1" noChangeAspect="1" noMove="1" noResize="1" noEditPoints="1" noAdjustHandles="1" noChangeArrowheads="1" noChangeShapeType="1" noTextEdit="1"/>
              </p:cNvSpPr>
              <p:nvPr>
                <p:ph type="body" sz="quarter" idx="13"/>
              </p:nvPr>
            </p:nvSpPr>
            <p:spPr>
              <a:xfrm>
                <a:off x="444500" y="1648781"/>
                <a:ext cx="7085304" cy="439451"/>
              </a:xfrm>
              <a:blipFill>
                <a:blip r:embed="rId4"/>
                <a:stretch>
                  <a:fillRect/>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GB" smtClean="0"/>
              <a:pPr/>
              <a:t>52</a:t>
            </a:fld>
            <a:endParaRPr lang="en-GB" dirty="0"/>
          </a:p>
        </p:txBody>
      </p:sp>
      <p:pic>
        <p:nvPicPr>
          <p:cNvPr id="4" name="Picture 3">
            <a:extLst>
              <a:ext uri="{FF2B5EF4-FFF2-40B4-BE49-F238E27FC236}">
                <a16:creationId xmlns:a16="http://schemas.microsoft.com/office/drawing/2014/main" id="{5B8D45B9-54D4-40FF-AD06-D9DCB62CDE55}"/>
              </a:ext>
            </a:extLst>
          </p:cNvPr>
          <p:cNvPicPr>
            <a:picLocks noChangeAspect="1"/>
          </p:cNvPicPr>
          <p:nvPr/>
        </p:nvPicPr>
        <p:blipFill>
          <a:blip r:embed="rId5"/>
          <a:stretch>
            <a:fillRect/>
          </a:stretch>
        </p:blipFill>
        <p:spPr>
          <a:xfrm>
            <a:off x="3283261" y="2425586"/>
            <a:ext cx="5625478" cy="3229913"/>
          </a:xfrm>
          <a:prstGeom prst="rect">
            <a:avLst/>
          </a:prstGeom>
        </p:spPr>
      </p:pic>
      <p:pic>
        <p:nvPicPr>
          <p:cNvPr id="6" name="Picture 5">
            <a:extLst>
              <a:ext uri="{FF2B5EF4-FFF2-40B4-BE49-F238E27FC236}">
                <a16:creationId xmlns:a16="http://schemas.microsoft.com/office/drawing/2014/main" id="{06326522-582F-470C-9B6E-B8F64B712394}"/>
              </a:ext>
            </a:extLst>
          </p:cNvPr>
          <p:cNvPicPr>
            <a:picLocks noChangeAspect="1"/>
          </p:cNvPicPr>
          <p:nvPr/>
        </p:nvPicPr>
        <p:blipFill>
          <a:blip r:embed="rId6"/>
          <a:stretch>
            <a:fillRect/>
          </a:stretch>
        </p:blipFill>
        <p:spPr>
          <a:xfrm>
            <a:off x="10745909" y="277367"/>
            <a:ext cx="1066646" cy="1066646"/>
          </a:xfrm>
          <a:prstGeom prst="rect">
            <a:avLst/>
          </a:prstGeom>
        </p:spPr>
      </p:pic>
    </p:spTree>
    <p:extLst>
      <p:ext uri="{BB962C8B-B14F-4D97-AF65-F5344CB8AC3E}">
        <p14:creationId xmlns:p14="http://schemas.microsoft.com/office/powerpoint/2010/main" val="415513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535531"/>
              </a:xfrm>
            </p:spPr>
            <p:txBody>
              <a:bodyPr/>
              <a:lstStyle/>
              <a:p>
                <a:r>
                  <a:rPr lang="en-US" dirty="0"/>
                  <a:t>Communication: </a:t>
                </a:r>
                <a14:m>
                  <m:oMath xmlns:m="http://schemas.openxmlformats.org/officeDocument/2006/math">
                    <m:r>
                      <a:rPr lang="en-US" b="1" i="1" smtClean="0">
                        <a:latin typeface="Cambria Math" panose="02040503050406030204" pitchFamily="18" charset="0"/>
                      </a:rPr>
                      <m:t>𝑹</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𝑩</m:t>
                    </m:r>
                  </m:oMath>
                </a14:m>
                <a:endParaRPr lang="en-GB" dirty="0"/>
              </a:p>
            </p:txBody>
          </p:sp>
        </mc:Choice>
        <mc:Fallback>
          <p:sp>
            <p:nvSpPr>
              <p:cNvPr id="7" name="Title 6">
                <a:extLst>
                  <a:ext uri="{FF2B5EF4-FFF2-40B4-BE49-F238E27FC236}">
                    <a16:creationId xmlns:a16="http://schemas.microsoft.com/office/drawing/2014/main" id="{7875C19A-1AAE-476A-A316-A2CF92D763D3}"/>
                  </a:ext>
                </a:extLst>
              </p:cNvPr>
              <p:cNvSpPr>
                <a:spLocks noGrp="1" noRot="1" noChangeAspect="1" noMove="1" noResize="1" noEditPoints="1" noAdjustHandles="1" noChangeArrowheads="1" noChangeShapeType="1" noTextEdit="1"/>
              </p:cNvSpPr>
              <p:nvPr>
                <p:ph type="title"/>
              </p:nvPr>
            </p:nvSpPr>
            <p:spPr>
              <a:xfrm>
                <a:off x="444500" y="542925"/>
                <a:ext cx="11214100" cy="535531"/>
              </a:xfrm>
              <a:blipFill>
                <a:blip r:embed="rId3"/>
                <a:stretch>
                  <a:fillRect l="-1413" t="-23864" b="-36364"/>
                </a:stretch>
              </a:blipFill>
            </p:spPr>
            <p:txBody>
              <a:bodyPr/>
              <a:lstStyle/>
              <a:p>
                <a:r>
                  <a:rPr lang="en-US">
                    <a:noFill/>
                  </a:rPr>
                  <a:t> </a:t>
                </a:r>
              </a:p>
            </p:txBody>
          </p:sp>
        </mc:Fallback>
      </mc:AlternateContent>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444500" y="1648781"/>
            <a:ext cx="7085304" cy="439451"/>
          </a:xfrm>
        </p:spPr>
        <p:txBody>
          <a:bodyPr/>
          <a:lstStyle/>
          <a:p>
            <a:pPr marL="0" indent="0">
              <a:buNone/>
            </a:pPr>
            <a:r>
              <a:rPr lang="en-US" sz="2600" dirty="0">
                <a:latin typeface="Cambria Math" panose="02040503050406030204" pitchFamily="18" charset="0"/>
                <a:ea typeface="Cambria Math" panose="02040503050406030204" pitchFamily="18" charset="0"/>
              </a:rPr>
              <a:t>text</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GB" smtClean="0"/>
              <a:pPr/>
              <a:t>53</a:t>
            </a:fld>
            <a:endParaRPr lang="en-GB" dirty="0"/>
          </a:p>
        </p:txBody>
      </p:sp>
      <p:pic>
        <p:nvPicPr>
          <p:cNvPr id="4" name="Picture 3">
            <a:extLst>
              <a:ext uri="{FF2B5EF4-FFF2-40B4-BE49-F238E27FC236}">
                <a16:creationId xmlns:a16="http://schemas.microsoft.com/office/drawing/2014/main" id="{5B8D45B9-54D4-40FF-AD06-D9DCB62CDE55}"/>
              </a:ext>
            </a:extLst>
          </p:cNvPr>
          <p:cNvPicPr>
            <a:picLocks noChangeAspect="1"/>
          </p:cNvPicPr>
          <p:nvPr/>
        </p:nvPicPr>
        <p:blipFill>
          <a:blip r:embed="rId4"/>
          <a:stretch>
            <a:fillRect/>
          </a:stretch>
        </p:blipFill>
        <p:spPr>
          <a:xfrm>
            <a:off x="3283261" y="2425586"/>
            <a:ext cx="5625477" cy="3229913"/>
          </a:xfrm>
          <a:prstGeom prst="rect">
            <a:avLst/>
          </a:prstGeom>
        </p:spPr>
      </p:pic>
      <p:pic>
        <p:nvPicPr>
          <p:cNvPr id="6" name="Picture 5">
            <a:extLst>
              <a:ext uri="{FF2B5EF4-FFF2-40B4-BE49-F238E27FC236}">
                <a16:creationId xmlns:a16="http://schemas.microsoft.com/office/drawing/2014/main" id="{DD14A7FE-40C3-44EE-82B3-4A1385FF1EF8}"/>
              </a:ext>
            </a:extLst>
          </p:cNvPr>
          <p:cNvPicPr>
            <a:picLocks noChangeAspect="1"/>
          </p:cNvPicPr>
          <p:nvPr/>
        </p:nvPicPr>
        <p:blipFill>
          <a:blip r:embed="rId5"/>
          <a:stretch>
            <a:fillRect/>
          </a:stretch>
        </p:blipFill>
        <p:spPr>
          <a:xfrm>
            <a:off x="10745909" y="277367"/>
            <a:ext cx="1066646" cy="1066646"/>
          </a:xfrm>
          <a:prstGeom prst="rect">
            <a:avLst/>
          </a:prstGeom>
        </p:spPr>
      </p:pic>
    </p:spTree>
    <p:extLst>
      <p:ext uri="{BB962C8B-B14F-4D97-AF65-F5344CB8AC3E}">
        <p14:creationId xmlns:p14="http://schemas.microsoft.com/office/powerpoint/2010/main" val="3871784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535531"/>
              </a:xfrm>
            </p:spPr>
            <p:txBody>
              <a:bodyPr/>
              <a:lstStyle/>
              <a:p>
                <a:r>
                  <a:rPr lang="en-US" dirty="0"/>
                  <a:t>Communication: </a:t>
                </a:r>
                <a14:m>
                  <m:oMath xmlns:m="http://schemas.openxmlformats.org/officeDocument/2006/math">
                    <m:r>
                      <a:rPr lang="en-US" b="1" i="1" smtClean="0">
                        <a:latin typeface="Cambria Math" panose="02040503050406030204" pitchFamily="18" charset="0"/>
                      </a:rPr>
                      <m:t>𝑹</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𝑩</m:t>
                    </m:r>
                  </m:oMath>
                </a14:m>
                <a:endParaRPr lang="en-GB" dirty="0"/>
              </a:p>
            </p:txBody>
          </p:sp>
        </mc:Choice>
        <mc:Fallback>
          <p:sp>
            <p:nvSpPr>
              <p:cNvPr id="7" name="Title 6">
                <a:extLst>
                  <a:ext uri="{FF2B5EF4-FFF2-40B4-BE49-F238E27FC236}">
                    <a16:creationId xmlns:a16="http://schemas.microsoft.com/office/drawing/2014/main" id="{7875C19A-1AAE-476A-A316-A2CF92D763D3}"/>
                  </a:ext>
                </a:extLst>
              </p:cNvPr>
              <p:cNvSpPr>
                <a:spLocks noGrp="1" noRot="1" noChangeAspect="1" noMove="1" noResize="1" noEditPoints="1" noAdjustHandles="1" noChangeArrowheads="1" noChangeShapeType="1" noTextEdit="1"/>
              </p:cNvSpPr>
              <p:nvPr>
                <p:ph type="title"/>
              </p:nvPr>
            </p:nvSpPr>
            <p:spPr>
              <a:xfrm>
                <a:off x="444500" y="542925"/>
                <a:ext cx="11214100" cy="535531"/>
              </a:xfrm>
              <a:blipFill>
                <a:blip r:embed="rId3"/>
                <a:stretch>
                  <a:fillRect l="-1413" t="-23864" b="-3636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GB" smtClean="0"/>
              <a:pPr/>
              <a:t>54</a:t>
            </a:fld>
            <a:endParaRPr lang="en-GB" dirty="0"/>
          </a:p>
        </p:txBody>
      </p:sp>
      <p:pic>
        <p:nvPicPr>
          <p:cNvPr id="4" name="Picture 3">
            <a:extLst>
              <a:ext uri="{FF2B5EF4-FFF2-40B4-BE49-F238E27FC236}">
                <a16:creationId xmlns:a16="http://schemas.microsoft.com/office/drawing/2014/main" id="{5B8D45B9-54D4-40FF-AD06-D9DCB62CDE55}"/>
              </a:ext>
            </a:extLst>
          </p:cNvPr>
          <p:cNvPicPr>
            <a:picLocks noChangeAspect="1"/>
          </p:cNvPicPr>
          <p:nvPr/>
        </p:nvPicPr>
        <p:blipFill>
          <a:blip r:embed="rId4"/>
          <a:stretch>
            <a:fillRect/>
          </a:stretch>
        </p:blipFill>
        <p:spPr>
          <a:xfrm>
            <a:off x="2628599" y="2119916"/>
            <a:ext cx="6934801" cy="4377721"/>
          </a:xfrm>
          <a:prstGeom prst="rect">
            <a:avLst/>
          </a:prstGeom>
        </p:spPr>
      </p:pic>
      <p:pic>
        <p:nvPicPr>
          <p:cNvPr id="6" name="Picture 5">
            <a:extLst>
              <a:ext uri="{FF2B5EF4-FFF2-40B4-BE49-F238E27FC236}">
                <a16:creationId xmlns:a16="http://schemas.microsoft.com/office/drawing/2014/main" id="{0B98A4DF-DBAB-4CE2-AF6C-25ECB1BFD8CC}"/>
              </a:ext>
            </a:extLst>
          </p:cNvPr>
          <p:cNvPicPr>
            <a:picLocks noChangeAspect="1"/>
          </p:cNvPicPr>
          <p:nvPr/>
        </p:nvPicPr>
        <p:blipFill>
          <a:blip r:embed="rId5"/>
          <a:stretch>
            <a:fillRect/>
          </a:stretch>
        </p:blipFill>
        <p:spPr>
          <a:xfrm>
            <a:off x="10745909" y="277367"/>
            <a:ext cx="1066646" cy="1066646"/>
          </a:xfrm>
          <a:prstGeom prst="rect">
            <a:avLst/>
          </a:prstGeom>
        </p:spPr>
      </p:pic>
    </p:spTree>
    <p:extLst>
      <p:ext uri="{BB962C8B-B14F-4D97-AF65-F5344CB8AC3E}">
        <p14:creationId xmlns:p14="http://schemas.microsoft.com/office/powerpoint/2010/main" val="269041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0239852" cy="535531"/>
          </a:xfrm>
        </p:spPr>
        <p:txBody>
          <a:bodyPr/>
          <a:lstStyle/>
          <a:p>
            <a:r>
              <a:rPr lang="en-US" dirty="0"/>
              <a:t>Splitting Methods</a:t>
            </a:r>
            <a:endParaRPr lang="en-GB" dirty="0"/>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444499" y="1299727"/>
            <a:ext cx="7890979" cy="4794076"/>
          </a:xfrm>
        </p:spPr>
        <p:txBody>
          <a:bodyPr/>
          <a:lstStyle/>
          <a:p>
            <a:pPr marL="0" indent="0">
              <a:buNone/>
            </a:pPr>
            <a:r>
              <a:rPr lang="en-US" sz="2400" dirty="0"/>
              <a:t>We split the matrices recursively in two ways:</a:t>
            </a:r>
          </a:p>
          <a:p>
            <a:pPr marL="457200" indent="-457200">
              <a:buFont typeface="+mj-lt"/>
              <a:buAutoNum type="arabicPeriod"/>
            </a:pPr>
            <a:r>
              <a:rPr lang="en-US" sz="2400" dirty="0"/>
              <a:t>based on the matrix size</a:t>
            </a:r>
          </a:p>
          <a:p>
            <a:pPr marL="457200" indent="-457200">
              <a:buFont typeface="+mj-lt"/>
              <a:buAutoNum type="arabicPeriod"/>
            </a:pPr>
            <a:r>
              <a:rPr lang="en-US" sz="2400" dirty="0"/>
              <a:t>based on number of nonzeros.</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a:xfrm>
            <a:off x="11252199" y="6315075"/>
            <a:ext cx="511674" cy="365125"/>
          </a:xfrm>
        </p:spPr>
        <p:txBody>
          <a:bodyPr/>
          <a:lstStyle/>
          <a:p>
            <a:fld id="{C263D6C4-4840-40CC-AC84-17E24B3B7BDE}" type="slidenum">
              <a:rPr lang="en-GB" smtClean="0"/>
              <a:pPr/>
              <a:t>55</a:t>
            </a:fld>
            <a:endParaRPr lang="en-GB" dirty="0"/>
          </a:p>
        </p:txBody>
      </p:sp>
      <p:pic>
        <p:nvPicPr>
          <p:cNvPr id="5" name="Picture 4">
            <a:extLst>
              <a:ext uri="{FF2B5EF4-FFF2-40B4-BE49-F238E27FC236}">
                <a16:creationId xmlns:a16="http://schemas.microsoft.com/office/drawing/2014/main" id="{C2F83B41-0226-4F95-B1FA-99241B3DA28A}"/>
              </a:ext>
            </a:extLst>
          </p:cNvPr>
          <p:cNvPicPr>
            <a:picLocks noChangeAspect="1"/>
          </p:cNvPicPr>
          <p:nvPr/>
        </p:nvPicPr>
        <p:blipFill>
          <a:blip r:embed="rId2"/>
          <a:stretch>
            <a:fillRect/>
          </a:stretch>
        </p:blipFill>
        <p:spPr>
          <a:xfrm>
            <a:off x="10745909" y="277367"/>
            <a:ext cx="1066646" cy="1066646"/>
          </a:xfrm>
          <a:prstGeom prst="rect">
            <a:avLst/>
          </a:prstGeom>
        </p:spPr>
      </p:pic>
    </p:spTree>
    <p:extLst>
      <p:ext uri="{BB962C8B-B14F-4D97-AF65-F5344CB8AC3E}">
        <p14:creationId xmlns:p14="http://schemas.microsoft.com/office/powerpoint/2010/main" val="2792610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Results</a:t>
            </a:r>
          </a:p>
        </p:txBody>
      </p:sp>
      <p:pic>
        <p:nvPicPr>
          <p:cNvPr id="4" name="Picture 3">
            <a:extLst>
              <a:ext uri="{FF2B5EF4-FFF2-40B4-BE49-F238E27FC236}">
                <a16:creationId xmlns:a16="http://schemas.microsoft.com/office/drawing/2014/main" id="{6AF6FE51-2712-4504-ADEA-1EE6D3B1FB93}"/>
              </a:ext>
            </a:extLst>
          </p:cNvPr>
          <p:cNvPicPr>
            <a:picLocks noChangeAspect="1"/>
          </p:cNvPicPr>
          <p:nvPr/>
        </p:nvPicPr>
        <p:blipFill>
          <a:blip r:embed="rId3"/>
          <a:stretch>
            <a:fillRect/>
          </a:stretch>
        </p:blipFill>
        <p:spPr>
          <a:xfrm>
            <a:off x="5050360" y="681037"/>
            <a:ext cx="4330958" cy="3982316"/>
          </a:xfrm>
          <a:prstGeom prst="rect">
            <a:avLst/>
          </a:prstGeom>
        </p:spPr>
      </p:pic>
      <mc:AlternateContent xmlns:mc="http://schemas.openxmlformats.org/markup-compatibility/2006" xmlns:a14="http://schemas.microsoft.com/office/drawing/2010/main">
        <mc:Choice Requires="a14">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4038600" y="4884873"/>
                <a:ext cx="7188199" cy="1292090"/>
              </a:xfrm>
            </p:spPr>
            <p:txBody>
              <a:bodyPr vert="horz" lIns="91440" tIns="45720" rIns="91440" bIns="45720" rtlCol="0">
                <a:normAutofit/>
              </a:bodyPr>
              <a:lstStyle/>
              <a:p>
                <a:pPr marL="0">
                  <a:lnSpc>
                    <a:spcPct val="90000"/>
                  </a:lnSpc>
                </a:pPr>
                <a:r>
                  <a:rPr lang="en-US" sz="1800" dirty="0"/>
                  <a:t>Strong scaling of MATMULT for 4 banded matrices of the same size (192k), but with different bandwidth. Split based on size.</a:t>
                </a:r>
              </a:p>
              <a:p>
                <a:pPr marL="0">
                  <a:lnSpc>
                    <a:spcPct val="90000"/>
                  </a:lnSpc>
                </a:pPr>
                <a:r>
                  <a:rPr lang="en-US" sz="1800" dirty="0">
                    <a:solidFill>
                      <a:schemeClr val="bg1"/>
                    </a:solidFill>
                    <a:cs typeface="+mn-cs"/>
                  </a:rPr>
                  <a:t>Legend: </a:t>
                </a:r>
                <a14:m>
                  <m:oMath xmlns:m="http://schemas.openxmlformats.org/officeDocument/2006/math">
                    <m:r>
                      <m:rPr>
                        <m:sty m:val="p"/>
                      </m:rPr>
                      <a:rPr lang="en-US" sz="1800" b="0" i="0">
                        <a:solidFill>
                          <a:schemeClr val="bg1"/>
                        </a:solidFill>
                        <a:latin typeface="Cambria Math" panose="02040503050406030204" pitchFamily="18" charset="0"/>
                        <a:cs typeface="+mn-cs"/>
                      </a:rPr>
                      <m:t>density</m:t>
                    </m:r>
                    <m:r>
                      <a:rPr lang="en-US" sz="1800" b="0" i="1">
                        <a:solidFill>
                          <a:schemeClr val="bg1"/>
                        </a:solidFill>
                        <a:latin typeface="Cambria Math" panose="02040503050406030204" pitchFamily="18" charset="0"/>
                        <a:cs typeface="+mn-cs"/>
                      </a:rPr>
                      <m:t>=</m:t>
                    </m:r>
                    <m:f>
                      <m:fPr>
                        <m:ctrlPr>
                          <a:rPr lang="en-US" sz="1800" i="1">
                            <a:solidFill>
                              <a:schemeClr val="bg1"/>
                            </a:solidFill>
                            <a:latin typeface="Cambria Math" panose="02040503050406030204" pitchFamily="18" charset="0"/>
                            <a:cs typeface="+mn-cs"/>
                          </a:rPr>
                        </m:ctrlPr>
                      </m:fPr>
                      <m:num>
                        <m:r>
                          <a:rPr lang="en-US" sz="1800" b="0" i="1">
                            <a:solidFill>
                              <a:schemeClr val="bg1"/>
                            </a:solidFill>
                            <a:latin typeface="Cambria Math" panose="02040503050406030204" pitchFamily="18" charset="0"/>
                            <a:cs typeface="+mn-cs"/>
                          </a:rPr>
                          <m:t>𝑛𝑜𝑛𝑧𝑒𝑟𝑜</m:t>
                        </m:r>
                      </m:num>
                      <m:den>
                        <m:sSup>
                          <m:sSupPr>
                            <m:ctrlPr>
                              <a:rPr lang="en-US" sz="1800" b="0" i="1">
                                <a:solidFill>
                                  <a:schemeClr val="bg1"/>
                                </a:solidFill>
                                <a:latin typeface="Cambria Math" panose="02040503050406030204" pitchFamily="18" charset="0"/>
                                <a:cs typeface="+mn-cs"/>
                              </a:rPr>
                            </m:ctrlPr>
                          </m:sSupPr>
                          <m:e>
                            <m:r>
                              <a:rPr lang="en-US" sz="1800" i="1">
                                <a:solidFill>
                                  <a:schemeClr val="bg1"/>
                                </a:solidFill>
                                <a:latin typeface="Cambria Math" panose="02040503050406030204" pitchFamily="18" charset="0"/>
                                <a:cs typeface="+mn-cs"/>
                              </a:rPr>
                              <m:t>𝑠𝑖𝑧𝑒</m:t>
                            </m:r>
                          </m:e>
                          <m:sup>
                            <m:r>
                              <a:rPr lang="en-US" sz="1800" b="0" i="1">
                                <a:solidFill>
                                  <a:schemeClr val="bg1"/>
                                </a:solidFill>
                                <a:latin typeface="Cambria Math" panose="02040503050406030204" pitchFamily="18" charset="0"/>
                                <a:cs typeface="+mn-cs"/>
                              </a:rPr>
                              <m:t>2</m:t>
                            </m:r>
                          </m:sup>
                        </m:sSup>
                      </m:den>
                    </m:f>
                  </m:oMath>
                </a14:m>
                <a:endParaRPr lang="en-US" sz="1800" dirty="0">
                  <a:solidFill>
                    <a:schemeClr val="bg1"/>
                  </a:solidFill>
                  <a:cs typeface="+mn-cs"/>
                </a:endParaRPr>
              </a:p>
            </p:txBody>
          </p:sp>
        </mc:Choice>
        <mc:Fallback xmlns="">
          <p:sp>
            <p:nvSpPr>
              <p:cNvPr id="10" name="Text Placeholder 9">
                <a:extLst>
                  <a:ext uri="{FF2B5EF4-FFF2-40B4-BE49-F238E27FC236}">
                    <a16:creationId xmlns:a16="http://schemas.microsoft.com/office/drawing/2014/main" id="{EF2BC084-E6DB-4DE7-B309-042A85EBA700}"/>
                  </a:ext>
                </a:extLst>
              </p:cNvPr>
              <p:cNvSpPr>
                <a:spLocks noGrp="1" noRot="1" noChangeAspect="1" noMove="1" noResize="1" noEditPoints="1" noAdjustHandles="1" noChangeArrowheads="1" noChangeShapeType="1" noTextEdit="1"/>
              </p:cNvSpPr>
              <p:nvPr>
                <p:ph type="body" sz="quarter" idx="13"/>
              </p:nvPr>
            </p:nvSpPr>
            <p:spPr>
              <a:xfrm>
                <a:off x="4038600" y="4884873"/>
                <a:ext cx="7188199" cy="1292090"/>
              </a:xfrm>
              <a:blipFill>
                <a:blip r:embed="rId4"/>
                <a:stretch>
                  <a:fillRect l="-763" t="-4245"/>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a:xfrm>
            <a:off x="9884978" y="6356350"/>
            <a:ext cx="1468821" cy="365125"/>
          </a:xfrm>
        </p:spPr>
        <p:txBody>
          <a:bodyPr vert="horz" lIns="91440" tIns="45720" rIns="91440" bIns="45720" rtlCol="0" anchor="ctr">
            <a:normAutofit/>
          </a:bodyPr>
          <a:lstStyle/>
          <a:p>
            <a:pPr>
              <a:spcAft>
                <a:spcPts val="600"/>
              </a:spcAft>
            </a:pPr>
            <a:fld id="{C263D6C4-4840-40CC-AC84-17E24B3B7BDE}" type="slidenum">
              <a:rPr lang="en-US" sz="1200">
                <a:solidFill>
                  <a:prstClr val="black">
                    <a:tint val="75000"/>
                  </a:prstClr>
                </a:solidFill>
                <a:latin typeface="+mn-lt"/>
              </a:rPr>
              <a:pPr>
                <a:spcAft>
                  <a:spcPts val="600"/>
                </a:spcAft>
              </a:pPr>
              <a:t>56</a:t>
            </a:fld>
            <a:endParaRPr lang="en-US" sz="1200">
              <a:solidFill>
                <a:prstClr val="black">
                  <a:tint val="75000"/>
                </a:prstClr>
              </a:solidFill>
              <a:latin typeface="+mn-lt"/>
            </a:endParaRPr>
          </a:p>
        </p:txBody>
      </p:sp>
      <p:pic>
        <p:nvPicPr>
          <p:cNvPr id="6" name="Picture 5">
            <a:extLst>
              <a:ext uri="{FF2B5EF4-FFF2-40B4-BE49-F238E27FC236}">
                <a16:creationId xmlns:a16="http://schemas.microsoft.com/office/drawing/2014/main" id="{1CADB0B8-7A6F-425B-908F-7EFA48F5C4E9}"/>
              </a:ext>
            </a:extLst>
          </p:cNvPr>
          <p:cNvPicPr>
            <a:picLocks noChangeAspect="1"/>
          </p:cNvPicPr>
          <p:nvPr/>
        </p:nvPicPr>
        <p:blipFill>
          <a:blip r:embed="rId5"/>
          <a:stretch>
            <a:fillRect/>
          </a:stretch>
        </p:blipFill>
        <p:spPr>
          <a:xfrm>
            <a:off x="10745909" y="277367"/>
            <a:ext cx="1066646" cy="1066646"/>
          </a:xfrm>
          <a:prstGeom prst="rect">
            <a:avLst/>
          </a:prstGeom>
        </p:spPr>
      </p:pic>
    </p:spTree>
    <p:extLst>
      <p:ext uri="{BB962C8B-B14F-4D97-AF65-F5344CB8AC3E}">
        <p14:creationId xmlns:p14="http://schemas.microsoft.com/office/powerpoint/2010/main" val="4079047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Results</a:t>
            </a:r>
          </a:p>
        </p:txBody>
      </p:sp>
      <p:pic>
        <p:nvPicPr>
          <p:cNvPr id="4" name="Picture 3">
            <a:extLst>
              <a:ext uri="{FF2B5EF4-FFF2-40B4-BE49-F238E27FC236}">
                <a16:creationId xmlns:a16="http://schemas.microsoft.com/office/drawing/2014/main" id="{6AF6FE51-2712-4504-ADEA-1EE6D3B1FB93}"/>
              </a:ext>
            </a:extLst>
          </p:cNvPr>
          <p:cNvPicPr>
            <a:picLocks noChangeAspect="1"/>
          </p:cNvPicPr>
          <p:nvPr/>
        </p:nvPicPr>
        <p:blipFill>
          <a:blip r:embed="rId3"/>
          <a:stretch>
            <a:fillRect/>
          </a:stretch>
        </p:blipFill>
        <p:spPr>
          <a:xfrm>
            <a:off x="5050360" y="681037"/>
            <a:ext cx="4330959" cy="3982316"/>
          </a:xfrm>
          <a:prstGeom prst="rect">
            <a:avLst/>
          </a:prstGeom>
        </p:spPr>
      </p:pic>
      <mc:AlternateContent xmlns:mc="http://schemas.openxmlformats.org/markup-compatibility/2006" xmlns:a14="http://schemas.microsoft.com/office/drawing/2010/main">
        <mc:Choice Requires="a14">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4038600" y="4884873"/>
                <a:ext cx="7188199" cy="1292090"/>
              </a:xfrm>
            </p:spPr>
            <p:txBody>
              <a:bodyPr vert="horz" lIns="91440" tIns="45720" rIns="91440" bIns="45720" rtlCol="0">
                <a:normAutofit/>
              </a:bodyPr>
              <a:lstStyle/>
              <a:p>
                <a:pPr marL="0">
                  <a:lnSpc>
                    <a:spcPct val="90000"/>
                  </a:lnSpc>
                </a:pPr>
                <a:r>
                  <a:rPr lang="en-US" sz="1800" dirty="0">
                    <a:solidFill>
                      <a:schemeClr val="bg1"/>
                    </a:solidFill>
                    <a:cs typeface="+mn-cs"/>
                  </a:rPr>
                  <a:t>Comparing split based on size vs. split based on nonzero.</a:t>
                </a:r>
              </a:p>
              <a:p>
                <a:pPr marL="0">
                  <a:lnSpc>
                    <a:spcPct val="90000"/>
                  </a:lnSpc>
                </a:pPr>
                <a:r>
                  <a:rPr lang="en-US" sz="1800" dirty="0">
                    <a:solidFill>
                      <a:schemeClr val="bg1"/>
                    </a:solidFill>
                    <a:cs typeface="+mn-cs"/>
                  </a:rPr>
                  <a:t>Legend: </a:t>
                </a:r>
                <a14:m>
                  <m:oMath xmlns:m="http://schemas.openxmlformats.org/officeDocument/2006/math">
                    <m:r>
                      <m:rPr>
                        <m:sty m:val="p"/>
                      </m:rPr>
                      <a:rPr lang="en-US" sz="1800" b="0" i="0">
                        <a:solidFill>
                          <a:schemeClr val="bg1"/>
                        </a:solidFill>
                        <a:latin typeface="Cambria Math" panose="02040503050406030204" pitchFamily="18" charset="0"/>
                        <a:cs typeface="+mn-cs"/>
                      </a:rPr>
                      <m:t>density</m:t>
                    </m:r>
                    <m:r>
                      <a:rPr lang="en-US" sz="1800" b="0" i="1">
                        <a:solidFill>
                          <a:schemeClr val="bg1"/>
                        </a:solidFill>
                        <a:latin typeface="Cambria Math" panose="02040503050406030204" pitchFamily="18" charset="0"/>
                        <a:cs typeface="+mn-cs"/>
                      </a:rPr>
                      <m:t>=</m:t>
                    </m:r>
                    <m:f>
                      <m:fPr>
                        <m:ctrlPr>
                          <a:rPr lang="en-US" sz="1800" i="1">
                            <a:solidFill>
                              <a:schemeClr val="bg1"/>
                            </a:solidFill>
                            <a:latin typeface="Cambria Math" panose="02040503050406030204" pitchFamily="18" charset="0"/>
                            <a:cs typeface="+mn-cs"/>
                          </a:rPr>
                        </m:ctrlPr>
                      </m:fPr>
                      <m:num>
                        <m:r>
                          <a:rPr lang="en-US" sz="1800" b="0" i="1">
                            <a:solidFill>
                              <a:schemeClr val="bg1"/>
                            </a:solidFill>
                            <a:latin typeface="Cambria Math" panose="02040503050406030204" pitchFamily="18" charset="0"/>
                            <a:cs typeface="+mn-cs"/>
                          </a:rPr>
                          <m:t>𝑛𝑜𝑛𝑧𝑒𝑟𝑜</m:t>
                        </m:r>
                      </m:num>
                      <m:den>
                        <m:sSup>
                          <m:sSupPr>
                            <m:ctrlPr>
                              <a:rPr lang="en-US" sz="1800" b="0" i="1">
                                <a:solidFill>
                                  <a:schemeClr val="bg1"/>
                                </a:solidFill>
                                <a:latin typeface="Cambria Math" panose="02040503050406030204" pitchFamily="18" charset="0"/>
                                <a:cs typeface="+mn-cs"/>
                              </a:rPr>
                            </m:ctrlPr>
                          </m:sSupPr>
                          <m:e>
                            <m:r>
                              <a:rPr lang="en-US" sz="1800" i="1">
                                <a:solidFill>
                                  <a:schemeClr val="bg1"/>
                                </a:solidFill>
                                <a:latin typeface="Cambria Math" panose="02040503050406030204" pitchFamily="18" charset="0"/>
                                <a:cs typeface="+mn-cs"/>
                              </a:rPr>
                              <m:t>𝑠𝑖𝑧𝑒</m:t>
                            </m:r>
                          </m:e>
                          <m:sup>
                            <m:r>
                              <a:rPr lang="en-US" sz="1800" b="0" i="1">
                                <a:solidFill>
                                  <a:schemeClr val="bg1"/>
                                </a:solidFill>
                                <a:latin typeface="Cambria Math" panose="02040503050406030204" pitchFamily="18" charset="0"/>
                                <a:cs typeface="+mn-cs"/>
                              </a:rPr>
                              <m:t>2</m:t>
                            </m:r>
                          </m:sup>
                        </m:sSup>
                      </m:den>
                    </m:f>
                  </m:oMath>
                </a14:m>
                <a:endParaRPr lang="en-US" sz="1800" dirty="0">
                  <a:solidFill>
                    <a:schemeClr val="bg1"/>
                  </a:solidFill>
                  <a:cs typeface="+mn-cs"/>
                </a:endParaRPr>
              </a:p>
            </p:txBody>
          </p:sp>
        </mc:Choice>
        <mc:Fallback xmlns="">
          <p:sp>
            <p:nvSpPr>
              <p:cNvPr id="10" name="Text Placeholder 9">
                <a:extLst>
                  <a:ext uri="{FF2B5EF4-FFF2-40B4-BE49-F238E27FC236}">
                    <a16:creationId xmlns:a16="http://schemas.microsoft.com/office/drawing/2014/main" id="{EF2BC084-E6DB-4DE7-B309-042A85EBA700}"/>
                  </a:ext>
                </a:extLst>
              </p:cNvPr>
              <p:cNvSpPr>
                <a:spLocks noGrp="1" noRot="1" noChangeAspect="1" noMove="1" noResize="1" noEditPoints="1" noAdjustHandles="1" noChangeArrowheads="1" noChangeShapeType="1" noTextEdit="1"/>
              </p:cNvSpPr>
              <p:nvPr>
                <p:ph type="body" sz="quarter" idx="13"/>
              </p:nvPr>
            </p:nvSpPr>
            <p:spPr>
              <a:xfrm>
                <a:off x="4038600" y="4884873"/>
                <a:ext cx="7188199" cy="1292090"/>
              </a:xfrm>
              <a:blipFill>
                <a:blip r:embed="rId4"/>
                <a:stretch>
                  <a:fillRect l="-594" t="-4245"/>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a:xfrm>
            <a:off x="9884978" y="6356350"/>
            <a:ext cx="1468821" cy="365125"/>
          </a:xfrm>
        </p:spPr>
        <p:txBody>
          <a:bodyPr vert="horz" lIns="91440" tIns="45720" rIns="91440" bIns="45720" rtlCol="0" anchor="ctr">
            <a:normAutofit/>
          </a:bodyPr>
          <a:lstStyle/>
          <a:p>
            <a:pPr>
              <a:spcAft>
                <a:spcPts val="600"/>
              </a:spcAft>
            </a:pPr>
            <a:fld id="{C263D6C4-4840-40CC-AC84-17E24B3B7BDE}" type="slidenum">
              <a:rPr lang="en-US" sz="1200">
                <a:solidFill>
                  <a:prstClr val="black">
                    <a:tint val="75000"/>
                  </a:prstClr>
                </a:solidFill>
                <a:latin typeface="+mn-lt"/>
              </a:rPr>
              <a:pPr>
                <a:spcAft>
                  <a:spcPts val="600"/>
                </a:spcAft>
              </a:pPr>
              <a:t>57</a:t>
            </a:fld>
            <a:endParaRPr lang="en-US" sz="1200">
              <a:solidFill>
                <a:prstClr val="black">
                  <a:tint val="75000"/>
                </a:prstClr>
              </a:solidFill>
              <a:latin typeface="+mn-lt"/>
            </a:endParaRPr>
          </a:p>
        </p:txBody>
      </p:sp>
      <p:pic>
        <p:nvPicPr>
          <p:cNvPr id="6" name="Picture 5">
            <a:extLst>
              <a:ext uri="{FF2B5EF4-FFF2-40B4-BE49-F238E27FC236}">
                <a16:creationId xmlns:a16="http://schemas.microsoft.com/office/drawing/2014/main" id="{C56482F9-8DA4-4A77-A4A1-01180FEAE016}"/>
              </a:ext>
            </a:extLst>
          </p:cNvPr>
          <p:cNvPicPr>
            <a:picLocks noChangeAspect="1"/>
          </p:cNvPicPr>
          <p:nvPr/>
        </p:nvPicPr>
        <p:blipFill>
          <a:blip r:embed="rId5"/>
          <a:stretch>
            <a:fillRect/>
          </a:stretch>
        </p:blipFill>
        <p:spPr>
          <a:xfrm>
            <a:off x="10745909" y="277367"/>
            <a:ext cx="1066646" cy="1066646"/>
          </a:xfrm>
          <a:prstGeom prst="rect">
            <a:avLst/>
          </a:prstGeom>
        </p:spPr>
      </p:pic>
    </p:spTree>
    <p:extLst>
      <p:ext uri="{BB962C8B-B14F-4D97-AF65-F5344CB8AC3E}">
        <p14:creationId xmlns:p14="http://schemas.microsoft.com/office/powerpoint/2010/main" val="329255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Results</a:t>
            </a:r>
          </a:p>
        </p:txBody>
      </p:sp>
      <p:pic>
        <p:nvPicPr>
          <p:cNvPr id="4" name="Picture 3">
            <a:extLst>
              <a:ext uri="{FF2B5EF4-FFF2-40B4-BE49-F238E27FC236}">
                <a16:creationId xmlns:a16="http://schemas.microsoft.com/office/drawing/2014/main" id="{6AF6FE51-2712-4504-ADEA-1EE6D3B1FB93}"/>
              </a:ext>
            </a:extLst>
          </p:cNvPr>
          <p:cNvPicPr>
            <a:picLocks noChangeAspect="1"/>
          </p:cNvPicPr>
          <p:nvPr/>
        </p:nvPicPr>
        <p:blipFill>
          <a:blip r:embed="rId3"/>
          <a:stretch>
            <a:fillRect/>
          </a:stretch>
        </p:blipFill>
        <p:spPr>
          <a:xfrm>
            <a:off x="5050360" y="681037"/>
            <a:ext cx="4330958" cy="3982316"/>
          </a:xfrm>
          <a:prstGeom prst="rect">
            <a:avLst/>
          </a:prstGeom>
        </p:spPr>
      </p:pic>
      <mc:AlternateContent xmlns:mc="http://schemas.openxmlformats.org/markup-compatibility/2006" xmlns:a14="http://schemas.microsoft.com/office/drawing/2010/main">
        <mc:Choice Requires="a14">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4038600" y="4884873"/>
                <a:ext cx="7188199" cy="1292090"/>
              </a:xfrm>
            </p:spPr>
            <p:txBody>
              <a:bodyPr vert="horz" lIns="91440" tIns="45720" rIns="91440" bIns="45720" rtlCol="0">
                <a:normAutofit/>
              </a:bodyPr>
              <a:lstStyle/>
              <a:p>
                <a:pPr marL="0" indent="0">
                  <a:lnSpc>
                    <a:spcPct val="90000"/>
                  </a:lnSpc>
                  <a:buNone/>
                </a:pPr>
                <a:r>
                  <a:rPr lang="en-US" sz="1800" dirty="0"/>
                  <a:t>Comparison of the strong scaling between our solver and </a:t>
                </a:r>
                <a:r>
                  <a:rPr lang="en-US" sz="1800" dirty="0" err="1"/>
                  <a:t>PETSc</a:t>
                </a:r>
                <a:r>
                  <a:rPr lang="en-US" sz="1800" dirty="0"/>
                  <a:t>.</a:t>
                </a:r>
                <a:endParaRPr lang="en-US" sz="2000" dirty="0">
                  <a:solidFill>
                    <a:schemeClr val="tx1"/>
                  </a:solidFill>
                </a:endParaRPr>
              </a:p>
              <a:p>
                <a:pPr marL="0">
                  <a:lnSpc>
                    <a:spcPct val="90000"/>
                  </a:lnSpc>
                </a:pPr>
                <a:r>
                  <a:rPr lang="en-US" sz="1800" dirty="0">
                    <a:solidFill>
                      <a:schemeClr val="bg1"/>
                    </a:solidFill>
                    <a:cs typeface="+mn-cs"/>
                  </a:rPr>
                  <a:t>Legend: </a:t>
                </a:r>
                <a14:m>
                  <m:oMath xmlns:m="http://schemas.openxmlformats.org/officeDocument/2006/math">
                    <m:r>
                      <m:rPr>
                        <m:sty m:val="p"/>
                      </m:rPr>
                      <a:rPr lang="en-US" sz="1800" b="0" i="0">
                        <a:solidFill>
                          <a:schemeClr val="bg1"/>
                        </a:solidFill>
                        <a:latin typeface="Cambria Math" panose="02040503050406030204" pitchFamily="18" charset="0"/>
                        <a:cs typeface="+mn-cs"/>
                      </a:rPr>
                      <m:t>density</m:t>
                    </m:r>
                    <m:r>
                      <a:rPr lang="en-US" sz="1800" b="0" i="1">
                        <a:solidFill>
                          <a:schemeClr val="bg1"/>
                        </a:solidFill>
                        <a:latin typeface="Cambria Math" panose="02040503050406030204" pitchFamily="18" charset="0"/>
                        <a:cs typeface="+mn-cs"/>
                      </a:rPr>
                      <m:t>=</m:t>
                    </m:r>
                    <m:f>
                      <m:fPr>
                        <m:ctrlPr>
                          <a:rPr lang="en-US" sz="1800" i="1">
                            <a:solidFill>
                              <a:schemeClr val="bg1"/>
                            </a:solidFill>
                            <a:latin typeface="Cambria Math" panose="02040503050406030204" pitchFamily="18" charset="0"/>
                            <a:cs typeface="+mn-cs"/>
                          </a:rPr>
                        </m:ctrlPr>
                      </m:fPr>
                      <m:num>
                        <m:r>
                          <a:rPr lang="en-US" sz="1800" b="0" i="1">
                            <a:solidFill>
                              <a:schemeClr val="bg1"/>
                            </a:solidFill>
                            <a:latin typeface="Cambria Math" panose="02040503050406030204" pitchFamily="18" charset="0"/>
                            <a:cs typeface="+mn-cs"/>
                          </a:rPr>
                          <m:t>𝑛𝑜𝑛𝑧𝑒𝑟𝑜</m:t>
                        </m:r>
                      </m:num>
                      <m:den>
                        <m:sSup>
                          <m:sSupPr>
                            <m:ctrlPr>
                              <a:rPr lang="en-US" sz="1800" b="0" i="1">
                                <a:solidFill>
                                  <a:schemeClr val="bg1"/>
                                </a:solidFill>
                                <a:latin typeface="Cambria Math" panose="02040503050406030204" pitchFamily="18" charset="0"/>
                                <a:cs typeface="+mn-cs"/>
                              </a:rPr>
                            </m:ctrlPr>
                          </m:sSupPr>
                          <m:e>
                            <m:r>
                              <a:rPr lang="en-US" sz="1800" i="1">
                                <a:solidFill>
                                  <a:schemeClr val="bg1"/>
                                </a:solidFill>
                                <a:latin typeface="Cambria Math" panose="02040503050406030204" pitchFamily="18" charset="0"/>
                                <a:cs typeface="+mn-cs"/>
                              </a:rPr>
                              <m:t>𝑠𝑖𝑧𝑒</m:t>
                            </m:r>
                          </m:e>
                          <m:sup>
                            <m:r>
                              <a:rPr lang="en-US" sz="1800" b="0" i="1">
                                <a:solidFill>
                                  <a:schemeClr val="bg1"/>
                                </a:solidFill>
                                <a:latin typeface="Cambria Math" panose="02040503050406030204" pitchFamily="18" charset="0"/>
                                <a:cs typeface="+mn-cs"/>
                              </a:rPr>
                              <m:t>2</m:t>
                            </m:r>
                          </m:sup>
                        </m:sSup>
                      </m:den>
                    </m:f>
                  </m:oMath>
                </a14:m>
                <a:endParaRPr lang="en-US" sz="1800" dirty="0">
                  <a:solidFill>
                    <a:schemeClr val="bg1"/>
                  </a:solidFill>
                  <a:cs typeface="+mn-cs"/>
                </a:endParaRPr>
              </a:p>
            </p:txBody>
          </p:sp>
        </mc:Choice>
        <mc:Fallback xmlns="">
          <p:sp>
            <p:nvSpPr>
              <p:cNvPr id="10" name="Text Placeholder 9">
                <a:extLst>
                  <a:ext uri="{FF2B5EF4-FFF2-40B4-BE49-F238E27FC236}">
                    <a16:creationId xmlns:a16="http://schemas.microsoft.com/office/drawing/2014/main" id="{EF2BC084-E6DB-4DE7-B309-042A85EBA700}"/>
                  </a:ext>
                </a:extLst>
              </p:cNvPr>
              <p:cNvSpPr>
                <a:spLocks noGrp="1" noRot="1" noChangeAspect="1" noMove="1" noResize="1" noEditPoints="1" noAdjustHandles="1" noChangeArrowheads="1" noChangeShapeType="1" noTextEdit="1"/>
              </p:cNvSpPr>
              <p:nvPr>
                <p:ph type="body" sz="quarter" idx="13"/>
              </p:nvPr>
            </p:nvSpPr>
            <p:spPr>
              <a:xfrm>
                <a:off x="4038600" y="4884873"/>
                <a:ext cx="7188199" cy="1292090"/>
              </a:xfrm>
              <a:blipFill>
                <a:blip r:embed="rId4"/>
                <a:stretch>
                  <a:fillRect l="-763" t="-4245"/>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a:xfrm>
            <a:off x="9884978" y="6356350"/>
            <a:ext cx="1468821" cy="365125"/>
          </a:xfrm>
        </p:spPr>
        <p:txBody>
          <a:bodyPr vert="horz" lIns="91440" tIns="45720" rIns="91440" bIns="45720" rtlCol="0" anchor="ctr">
            <a:normAutofit/>
          </a:bodyPr>
          <a:lstStyle/>
          <a:p>
            <a:pPr>
              <a:spcAft>
                <a:spcPts val="600"/>
              </a:spcAft>
            </a:pPr>
            <a:fld id="{C263D6C4-4840-40CC-AC84-17E24B3B7BDE}" type="slidenum">
              <a:rPr lang="en-US" sz="1200">
                <a:solidFill>
                  <a:prstClr val="black">
                    <a:tint val="75000"/>
                  </a:prstClr>
                </a:solidFill>
                <a:latin typeface="+mn-lt"/>
              </a:rPr>
              <a:pPr>
                <a:spcAft>
                  <a:spcPts val="600"/>
                </a:spcAft>
              </a:pPr>
              <a:t>58</a:t>
            </a:fld>
            <a:endParaRPr lang="en-US" sz="1200">
              <a:solidFill>
                <a:prstClr val="black">
                  <a:tint val="75000"/>
                </a:prstClr>
              </a:solidFill>
              <a:latin typeface="+mn-lt"/>
            </a:endParaRPr>
          </a:p>
        </p:txBody>
      </p:sp>
      <p:pic>
        <p:nvPicPr>
          <p:cNvPr id="6" name="Picture 5">
            <a:extLst>
              <a:ext uri="{FF2B5EF4-FFF2-40B4-BE49-F238E27FC236}">
                <a16:creationId xmlns:a16="http://schemas.microsoft.com/office/drawing/2014/main" id="{94EA3179-1E39-4BDA-977E-1BFF0FE96EA7}"/>
              </a:ext>
            </a:extLst>
          </p:cNvPr>
          <p:cNvPicPr>
            <a:picLocks noChangeAspect="1"/>
          </p:cNvPicPr>
          <p:nvPr/>
        </p:nvPicPr>
        <p:blipFill>
          <a:blip r:embed="rId5"/>
          <a:stretch>
            <a:fillRect/>
          </a:stretch>
        </p:blipFill>
        <p:spPr>
          <a:xfrm>
            <a:off x="10745909" y="277367"/>
            <a:ext cx="1066646" cy="1066646"/>
          </a:xfrm>
          <a:prstGeom prst="rect">
            <a:avLst/>
          </a:prstGeom>
        </p:spPr>
      </p:pic>
    </p:spTree>
    <p:extLst>
      <p:ext uri="{BB962C8B-B14F-4D97-AF65-F5344CB8AC3E}">
        <p14:creationId xmlns:p14="http://schemas.microsoft.com/office/powerpoint/2010/main" val="304957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535531"/>
          </a:xfrm>
        </p:spPr>
        <p:txBody>
          <a:bodyPr/>
          <a:lstStyle/>
          <a:p>
            <a:r>
              <a:rPr lang="en-US" dirty="0"/>
              <a:t>Other Projects</a:t>
            </a:r>
            <a:endParaRPr lang="en-GB" dirty="0"/>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444500" y="1299727"/>
            <a:ext cx="7085304" cy="4794076"/>
          </a:xfrm>
        </p:spPr>
        <p:txBody>
          <a:bodyPr/>
          <a:lstStyle/>
          <a:p>
            <a:pPr marL="514350" indent="-514350">
              <a:buFont typeface="+mj-lt"/>
              <a:buAutoNum type="arabicPeriod"/>
            </a:pPr>
            <a:r>
              <a:rPr lang="en-US" sz="2600" dirty="0">
                <a:latin typeface="Cambria Math" panose="02040503050406030204" pitchFamily="18" charset="0"/>
                <a:ea typeface="Cambria Math" panose="02040503050406030204" pitchFamily="18" charset="0"/>
              </a:rPr>
              <a:t>Sparsification</a:t>
            </a:r>
          </a:p>
          <a:p>
            <a:pPr marL="514350" indent="-514350">
              <a:buFont typeface="+mj-lt"/>
              <a:buAutoNum type="arabicPeriod"/>
            </a:pPr>
            <a:r>
              <a:rPr lang="en-US" sz="2600" dirty="0">
                <a:latin typeface="Cambria Math" panose="02040503050406030204" pitchFamily="18" charset="0"/>
                <a:ea typeface="Cambria Math" panose="02040503050406030204" pitchFamily="18" charset="0"/>
              </a:rPr>
              <a:t>Lazy-Update</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a:xfrm>
            <a:off x="11252199" y="6315075"/>
            <a:ext cx="560356" cy="365125"/>
          </a:xfrm>
        </p:spPr>
        <p:txBody>
          <a:bodyPr/>
          <a:lstStyle/>
          <a:p>
            <a:fld id="{C263D6C4-4840-40CC-AC84-17E24B3B7BDE}" type="slidenum">
              <a:rPr lang="en-GB" smtClean="0"/>
              <a:pPr/>
              <a:t>59</a:t>
            </a:fld>
            <a:endParaRPr lang="en-GB" dirty="0"/>
          </a:p>
        </p:txBody>
      </p:sp>
      <p:pic>
        <p:nvPicPr>
          <p:cNvPr id="5" name="Picture 4">
            <a:extLst>
              <a:ext uri="{FF2B5EF4-FFF2-40B4-BE49-F238E27FC236}">
                <a16:creationId xmlns:a16="http://schemas.microsoft.com/office/drawing/2014/main" id="{CDA3CFCE-7814-4DD4-B841-B5F9993848FD}"/>
              </a:ext>
            </a:extLst>
          </p:cNvPr>
          <p:cNvPicPr>
            <a:picLocks noChangeAspect="1"/>
          </p:cNvPicPr>
          <p:nvPr/>
        </p:nvPicPr>
        <p:blipFill>
          <a:blip r:embed="rId3"/>
          <a:stretch>
            <a:fillRect/>
          </a:stretch>
        </p:blipFill>
        <p:spPr>
          <a:xfrm>
            <a:off x="10745909" y="277367"/>
            <a:ext cx="1066646" cy="1066646"/>
          </a:xfrm>
          <a:prstGeom prst="rect">
            <a:avLst/>
          </a:prstGeom>
        </p:spPr>
      </p:pic>
    </p:spTree>
    <p:extLst>
      <p:ext uri="{BB962C8B-B14F-4D97-AF65-F5344CB8AC3E}">
        <p14:creationId xmlns:p14="http://schemas.microsoft.com/office/powerpoint/2010/main" val="3570556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535531"/>
          </a:xfrm>
        </p:spPr>
        <p:txBody>
          <a:bodyPr/>
          <a:lstStyle/>
          <a:p>
            <a:r>
              <a:rPr lang="en-US" dirty="0"/>
              <a:t>Algebraic Multigrid</a:t>
            </a:r>
            <a:endParaRPr lang="en-GB" dirty="0"/>
          </a:p>
        </p:txBody>
      </p:sp>
      <mc:AlternateContent xmlns:mc="http://schemas.openxmlformats.org/markup-compatibility/2006" xmlns:a14="http://schemas.microsoft.com/office/drawing/2010/main">
        <mc:Choice Requires="a14">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444500" y="1299727"/>
                <a:ext cx="7085304" cy="4794076"/>
              </a:xfrm>
            </p:spPr>
            <p:txBody>
              <a:bodyPr/>
              <a:lstStyle/>
              <a:p>
                <a:pPr marL="0" indent="0">
                  <a:buNone/>
                </a:pPr>
                <a:r>
                  <a:rPr lang="en-US" sz="2600" dirty="0">
                    <a:latin typeface="Cambria Math" panose="02040503050406030204" pitchFamily="18" charset="0"/>
                    <a:ea typeface="Cambria Math" panose="02040503050406030204" pitchFamily="18" charset="0"/>
                  </a:rPr>
                  <a:t>Approximate solution </a:t>
                </a:r>
                <a14:m>
                  <m:oMath xmlns:m="http://schemas.openxmlformats.org/officeDocument/2006/math">
                    <m:r>
                      <a:rPr lang="en-US" sz="2600" i="1" dirty="0" smtClean="0">
                        <a:latin typeface="Cambria Math" panose="02040503050406030204" pitchFamily="18" charset="0"/>
                        <a:ea typeface="Cambria Math" panose="02040503050406030204" pitchFamily="18" charset="0"/>
                      </a:rPr>
                      <m:t>𝑥</m:t>
                    </m:r>
                  </m:oMath>
                </a14:m>
                <a:r>
                  <a:rPr lang="en-US" sz="2600" dirty="0">
                    <a:latin typeface="Cambria Math" panose="02040503050406030204" pitchFamily="18" charset="0"/>
                    <a:ea typeface="Cambria Math" panose="02040503050406030204" pitchFamily="18" charset="0"/>
                  </a:rPr>
                  <a:t> of a linear system:</a:t>
                </a:r>
                <a:endParaRPr lang="en-US" sz="2600" b="0"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ea typeface="Cambria Math" panose="02040503050406030204" pitchFamily="18" charset="0"/>
                        </a:rPr>
                        <m:t>𝐴𝑥</m:t>
                      </m:r>
                      <m:r>
                        <a:rPr lang="en-US" sz="2600" b="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𝑏</m:t>
                      </m:r>
                    </m:oMath>
                  </m:oMathPara>
                </a14:m>
                <a:endParaRPr lang="en-US" sz="2600" dirty="0">
                  <a:latin typeface="Cambria Math" panose="02040503050406030204" pitchFamily="18" charset="0"/>
                  <a:ea typeface="Cambria Math" panose="02040503050406030204" pitchFamily="18" charset="0"/>
                </a:endParaRPr>
              </a:p>
              <a:p>
                <a:pPr marL="0" indent="0">
                  <a:buNone/>
                </a:pPr>
                <a:r>
                  <a:rPr lang="en-US" sz="2600" dirty="0">
                    <a:latin typeface="Cambria Math" panose="02040503050406030204" pitchFamily="18" charset="0"/>
                    <a:ea typeface="Cambria Math" panose="02040503050406030204" pitchFamily="18" charset="0"/>
                  </a:rPr>
                  <a:t>such that </a:t>
                </a:r>
                <a14:m>
                  <m:oMath xmlns:m="http://schemas.openxmlformats.org/officeDocument/2006/math">
                    <m:r>
                      <a:rPr lang="en-US" sz="2600" b="0" i="1" smtClean="0">
                        <a:latin typeface="Cambria Math" panose="02040503050406030204" pitchFamily="18" charset="0"/>
                        <a:ea typeface="Cambria Math" panose="02040503050406030204" pitchFamily="18" charset="0"/>
                      </a:rPr>
                      <m:t>𝐴</m:t>
                    </m:r>
                    <m:r>
                      <a:rPr lang="en-US" sz="2600" b="0" i="1" smtClean="0">
                        <a:latin typeface="Cambria Math" panose="02040503050406030204" pitchFamily="18" charset="0"/>
                        <a:ea typeface="Cambria Math" panose="02040503050406030204" pitchFamily="18" charset="0"/>
                      </a:rPr>
                      <m:t>∈</m:t>
                    </m:r>
                    <m:sSup>
                      <m:sSupPr>
                        <m:ctrlPr>
                          <a:rPr lang="en-US" sz="2600" b="0" i="1" smtClean="0">
                            <a:latin typeface="Cambria Math" panose="02040503050406030204" pitchFamily="18" charset="0"/>
                            <a:ea typeface="Cambria Math" panose="02040503050406030204" pitchFamily="18" charset="0"/>
                          </a:rPr>
                        </m:ctrlPr>
                      </m:sSupPr>
                      <m:e>
                        <m:r>
                          <a:rPr lang="en-US" sz="2600" b="0" i="1" smtClean="0">
                            <a:latin typeface="Cambria Math" panose="02040503050406030204" pitchFamily="18" charset="0"/>
                            <a:ea typeface="Cambria Math" panose="02040503050406030204" pitchFamily="18" charset="0"/>
                          </a:rPr>
                          <m:t>ℝ</m:t>
                        </m:r>
                      </m:e>
                      <m:sup>
                        <m:r>
                          <a:rPr lang="en-US" sz="2600" b="0" i="1" smtClean="0">
                            <a:latin typeface="Cambria Math" panose="02040503050406030204" pitchFamily="18" charset="0"/>
                            <a:ea typeface="Cambria Math" panose="02040503050406030204" pitchFamily="18" charset="0"/>
                          </a:rPr>
                          <m:t>𝑛</m:t>
                        </m:r>
                        <m:r>
                          <a:rPr lang="en-US" sz="2600" b="0" i="1" smtClean="0">
                            <a:latin typeface="Cambria Math" panose="02040503050406030204" pitchFamily="18" charset="0"/>
                            <a:ea typeface="Cambria Math" panose="02040503050406030204" pitchFamily="18" charset="0"/>
                          </a:rPr>
                          <m:t>×</m:t>
                        </m:r>
                        <m:r>
                          <a:rPr lang="en-US" sz="2600" b="0" i="1" smtClean="0">
                            <a:latin typeface="Cambria Math" panose="02040503050406030204" pitchFamily="18" charset="0"/>
                            <a:ea typeface="Cambria Math" panose="02040503050406030204" pitchFamily="18" charset="0"/>
                          </a:rPr>
                          <m:t>𝑛</m:t>
                        </m:r>
                      </m:sup>
                    </m:sSup>
                    <m:r>
                      <a:rPr lang="en-US" sz="2600" b="0" i="1" smtClean="0">
                        <a:latin typeface="Cambria Math" panose="02040503050406030204" pitchFamily="18" charset="0"/>
                        <a:ea typeface="Cambria Math" panose="02040503050406030204" pitchFamily="18" charset="0"/>
                      </a:rPr>
                      <m:t> </m:t>
                    </m:r>
                    <m:r>
                      <a:rPr lang="en-US" sz="2600" b="0" i="1" smtClean="0">
                        <a:latin typeface="Cambria Math" panose="02040503050406030204" pitchFamily="18" charset="0"/>
                        <a:ea typeface="Cambria Math" panose="02040503050406030204" pitchFamily="18" charset="0"/>
                      </a:rPr>
                      <m:t>𝑖𝑠</m:t>
                    </m:r>
                    <m:r>
                      <a:rPr lang="en-US" sz="2600" b="0" i="1" smtClean="0">
                        <a:latin typeface="Cambria Math" panose="02040503050406030204" pitchFamily="18" charset="0"/>
                        <a:ea typeface="Cambria Math" panose="02040503050406030204" pitchFamily="18" charset="0"/>
                      </a:rPr>
                      <m:t> </m:t>
                    </m:r>
                    <m:r>
                      <a:rPr lang="en-US" sz="2600" b="0" i="1" smtClean="0">
                        <a:latin typeface="Cambria Math" panose="02040503050406030204" pitchFamily="18" charset="0"/>
                        <a:ea typeface="Cambria Math" panose="02040503050406030204" pitchFamily="18" charset="0"/>
                      </a:rPr>
                      <m:t>𝑠𝑝𝑎𝑟𝑠𝑒</m:t>
                    </m:r>
                    <m:r>
                      <a:rPr lang="en-US" sz="2600" b="0" i="1" smtClean="0">
                        <a:latin typeface="Cambria Math" panose="02040503050406030204" pitchFamily="18" charset="0"/>
                        <a:ea typeface="Cambria Math" panose="02040503050406030204" pitchFamily="18" charset="0"/>
                      </a:rPr>
                      <m:t>, </m:t>
                    </m:r>
                    <m:r>
                      <a:rPr lang="en-US" sz="2600" b="0" i="1" smtClean="0">
                        <a:latin typeface="Cambria Math" panose="02040503050406030204" pitchFamily="18" charset="0"/>
                        <a:ea typeface="Cambria Math" panose="02040503050406030204" pitchFamily="18" charset="0"/>
                      </a:rPr>
                      <m:t>𝑥</m:t>
                    </m:r>
                    <m:r>
                      <a:rPr lang="en-US" sz="2600" b="0" i="1" smtClean="0">
                        <a:latin typeface="Cambria Math" panose="02040503050406030204" pitchFamily="18" charset="0"/>
                        <a:ea typeface="Cambria Math" panose="02040503050406030204" pitchFamily="18" charset="0"/>
                      </a:rPr>
                      <m:t> </m:t>
                    </m:r>
                    <m:r>
                      <a:rPr lang="en-US" sz="2600" b="0" i="1" smtClean="0">
                        <a:latin typeface="Cambria Math" panose="02040503050406030204" pitchFamily="18" charset="0"/>
                        <a:ea typeface="Cambria Math" panose="02040503050406030204" pitchFamily="18" charset="0"/>
                      </a:rPr>
                      <m:t>𝑎𝑛𝑑</m:t>
                    </m:r>
                    <m:r>
                      <a:rPr lang="en-US" sz="2600" b="0" i="1" smtClean="0">
                        <a:latin typeface="Cambria Math" panose="02040503050406030204" pitchFamily="18" charset="0"/>
                        <a:ea typeface="Cambria Math" panose="02040503050406030204" pitchFamily="18" charset="0"/>
                      </a:rPr>
                      <m:t> </m:t>
                    </m:r>
                    <m:r>
                      <a:rPr lang="en-US" sz="2600" b="0" i="1" smtClean="0">
                        <a:latin typeface="Cambria Math" panose="02040503050406030204" pitchFamily="18" charset="0"/>
                        <a:ea typeface="Cambria Math" panose="02040503050406030204" pitchFamily="18" charset="0"/>
                      </a:rPr>
                      <m:t>𝑏</m:t>
                    </m:r>
                    <m:r>
                      <a:rPr lang="en-US" sz="2600" i="1">
                        <a:latin typeface="Cambria Math" panose="02040503050406030204" pitchFamily="18" charset="0"/>
                        <a:ea typeface="Cambria Math" panose="02040503050406030204" pitchFamily="18" charset="0"/>
                      </a:rPr>
                      <m:t>∈</m:t>
                    </m:r>
                    <m:sSup>
                      <m:sSupPr>
                        <m:ctrlPr>
                          <a:rPr lang="en-US" sz="2600" i="1">
                            <a:latin typeface="Cambria Math" panose="02040503050406030204" pitchFamily="18" charset="0"/>
                            <a:ea typeface="Cambria Math" panose="02040503050406030204" pitchFamily="18" charset="0"/>
                          </a:rPr>
                        </m:ctrlPr>
                      </m:sSupPr>
                      <m:e>
                        <m:r>
                          <a:rPr lang="en-US" sz="2600" i="1">
                            <a:latin typeface="Cambria Math" panose="02040503050406030204" pitchFamily="18" charset="0"/>
                            <a:ea typeface="Cambria Math" panose="02040503050406030204" pitchFamily="18" charset="0"/>
                          </a:rPr>
                          <m:t>ℝ</m:t>
                        </m:r>
                      </m:e>
                      <m:sup>
                        <m:r>
                          <a:rPr lang="en-US" sz="2600" i="1">
                            <a:latin typeface="Cambria Math" panose="02040503050406030204" pitchFamily="18" charset="0"/>
                            <a:ea typeface="Cambria Math" panose="02040503050406030204" pitchFamily="18" charset="0"/>
                          </a:rPr>
                          <m:t>𝑛</m:t>
                        </m:r>
                      </m:sup>
                    </m:sSup>
                  </m:oMath>
                </a14:m>
                <a:r>
                  <a:rPr lang="en-US" sz="2600" dirty="0">
                    <a:latin typeface="Cambria Math" panose="02040503050406030204" pitchFamily="18" charset="0"/>
                    <a:ea typeface="Cambria Math" panose="02040503050406030204" pitchFamily="18" charset="0"/>
                  </a:rPr>
                  <a:t>.</a:t>
                </a:r>
              </a:p>
              <a:p>
                <a:pPr marL="0" indent="0">
                  <a:buNone/>
                </a:pPr>
                <a:r>
                  <a:rPr lang="en-US" sz="2600" dirty="0">
                    <a:latin typeface="Cambria Math" panose="02040503050406030204" pitchFamily="18" charset="0"/>
                    <a:ea typeface="Cambria Math" panose="02040503050406030204" pitchFamily="18" charset="0"/>
                  </a:rPr>
                  <a:t>Start with an initial guess for </a:t>
                </a:r>
                <a14:m>
                  <m:oMath xmlns:m="http://schemas.openxmlformats.org/officeDocument/2006/math">
                    <m:r>
                      <a:rPr lang="en-US" sz="2600" i="1">
                        <a:latin typeface="Cambria Math" panose="02040503050406030204" pitchFamily="18" charset="0"/>
                        <a:ea typeface="Cambria Math" panose="02040503050406030204" pitchFamily="18" charset="0"/>
                      </a:rPr>
                      <m:t>𝑥</m:t>
                    </m:r>
                  </m:oMath>
                </a14:m>
                <a:r>
                  <a:rPr lang="en-US" sz="2600" dirty="0">
                    <a:latin typeface="Cambria Math" panose="02040503050406030204" pitchFamily="18" charset="0"/>
                    <a:ea typeface="Cambria Math" panose="02040503050406030204" pitchFamily="18" charset="0"/>
                  </a:rPr>
                  <a:t>. Reduce the error iteratively by:</a:t>
                </a:r>
              </a:p>
              <a:p>
                <a:pPr marL="514350" indent="-514350">
                  <a:buFont typeface="+mj-lt"/>
                  <a:buAutoNum type="arabicPeriod"/>
                </a:pPr>
                <a:r>
                  <a:rPr lang="en-US" sz="2600" dirty="0">
                    <a:latin typeface="Cambria Math" panose="02040503050406030204" pitchFamily="18" charset="0"/>
                    <a:ea typeface="Cambria Math" panose="02040503050406030204" pitchFamily="18" charset="0"/>
                  </a:rPr>
                  <a:t>Smoothers (Jacobi, Chebyshev, …)</a:t>
                </a:r>
              </a:p>
              <a:p>
                <a:pPr marL="514350" indent="-514350">
                  <a:buFont typeface="+mj-lt"/>
                  <a:buAutoNum type="arabicPeriod"/>
                </a:pPr>
                <a:r>
                  <a:rPr lang="en-US" sz="2600" dirty="0">
                    <a:latin typeface="Cambria Math" panose="02040503050406030204" pitchFamily="18" charset="0"/>
                    <a:ea typeface="Cambria Math" panose="02040503050406030204" pitchFamily="18" charset="0"/>
                  </a:rPr>
                  <a:t>Coarse-grid Correction</a:t>
                </a:r>
              </a:p>
              <a:p>
                <a:pPr marL="0" indent="0">
                  <a:buNone/>
                </a:pPr>
                <a:r>
                  <a:rPr lang="en-US" sz="2600" dirty="0">
                    <a:latin typeface="Cambria Math" panose="02040503050406030204" pitchFamily="18" charset="0"/>
                    <a:ea typeface="Cambria Math" panose="02040503050406030204" pitchFamily="18" charset="0"/>
                  </a:rPr>
                  <a:t>Two phases:</a:t>
                </a:r>
              </a:p>
              <a:p>
                <a:pPr marL="514350" indent="-514350">
                  <a:buFont typeface="+mj-lt"/>
                  <a:buAutoNum type="arabicPeriod"/>
                </a:pPr>
                <a:r>
                  <a:rPr lang="en-US" sz="2600" dirty="0">
                    <a:latin typeface="Cambria Math" panose="02040503050406030204" pitchFamily="18" charset="0"/>
                    <a:ea typeface="Cambria Math" panose="02040503050406030204" pitchFamily="18" charset="0"/>
                  </a:rPr>
                  <a:t>Setup</a:t>
                </a:r>
              </a:p>
              <a:p>
                <a:pPr marL="514350" indent="-514350">
                  <a:buFont typeface="+mj-lt"/>
                  <a:buAutoNum type="arabicPeriod"/>
                </a:pPr>
                <a:r>
                  <a:rPr lang="en-US" sz="2600" dirty="0">
                    <a:latin typeface="Cambria Math" panose="02040503050406030204" pitchFamily="18" charset="0"/>
                    <a:ea typeface="Cambria Math" panose="02040503050406030204" pitchFamily="18" charset="0"/>
                  </a:rPr>
                  <a:t>Solve</a:t>
                </a:r>
              </a:p>
            </p:txBody>
          </p:sp>
        </mc:Choice>
        <mc:Fallback xmlns="">
          <p:sp>
            <p:nvSpPr>
              <p:cNvPr id="10" name="Text Placeholder 9">
                <a:extLst>
                  <a:ext uri="{FF2B5EF4-FFF2-40B4-BE49-F238E27FC236}">
                    <a16:creationId xmlns:a16="http://schemas.microsoft.com/office/drawing/2014/main" id="{EF2BC084-E6DB-4DE7-B309-042A85EBA700}"/>
                  </a:ext>
                </a:extLst>
              </p:cNvPr>
              <p:cNvSpPr>
                <a:spLocks noGrp="1" noRot="1" noChangeAspect="1" noMove="1" noResize="1" noEditPoints="1" noAdjustHandles="1" noChangeArrowheads="1" noChangeShapeType="1" noTextEdit="1"/>
              </p:cNvSpPr>
              <p:nvPr>
                <p:ph type="body" sz="quarter" idx="13"/>
              </p:nvPr>
            </p:nvSpPr>
            <p:spPr>
              <a:xfrm>
                <a:off x="444500" y="1299727"/>
                <a:ext cx="7085304" cy="4794076"/>
              </a:xfrm>
              <a:blipFill>
                <a:blip r:embed="rId2"/>
                <a:stretch>
                  <a:fillRect l="-1549" t="-1144" r="-1549" b="-737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GB" smtClean="0"/>
              <a:pPr/>
              <a:t>6</a:t>
            </a:fld>
            <a:endParaRPr lang="en-GB" dirty="0"/>
          </a:p>
        </p:txBody>
      </p:sp>
      <p:pic>
        <p:nvPicPr>
          <p:cNvPr id="5" name="Picture 4">
            <a:extLst>
              <a:ext uri="{FF2B5EF4-FFF2-40B4-BE49-F238E27FC236}">
                <a16:creationId xmlns:a16="http://schemas.microsoft.com/office/drawing/2014/main" id="{1BDFC4F8-7375-46BF-9D50-0E0EB64B2441}"/>
              </a:ext>
            </a:extLst>
          </p:cNvPr>
          <p:cNvPicPr>
            <a:picLocks noChangeAspect="1"/>
          </p:cNvPicPr>
          <p:nvPr/>
        </p:nvPicPr>
        <p:blipFill>
          <a:blip r:embed="rId3"/>
          <a:stretch>
            <a:fillRect/>
          </a:stretch>
        </p:blipFill>
        <p:spPr>
          <a:xfrm>
            <a:off x="10745909" y="277367"/>
            <a:ext cx="1066646" cy="1066646"/>
          </a:xfrm>
          <a:prstGeom prst="rect">
            <a:avLst/>
          </a:prstGeom>
        </p:spPr>
      </p:pic>
    </p:spTree>
    <p:extLst>
      <p:ext uri="{BB962C8B-B14F-4D97-AF65-F5344CB8AC3E}">
        <p14:creationId xmlns:p14="http://schemas.microsoft.com/office/powerpoint/2010/main" val="3443284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p:txBody>
          <a:bodyPr/>
          <a:lstStyle/>
          <a:p>
            <a:r>
              <a:rPr lang="en-US" dirty="0"/>
              <a:t>Thank You!</a:t>
            </a:r>
            <a:endParaRPr lang="en-GB" dirty="0"/>
          </a:p>
        </p:txBody>
      </p:sp>
    </p:spTree>
    <p:extLst>
      <p:ext uri="{BB962C8B-B14F-4D97-AF65-F5344CB8AC3E}">
        <p14:creationId xmlns:p14="http://schemas.microsoft.com/office/powerpoint/2010/main" val="3781262116"/>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535531"/>
          </a:xfrm>
        </p:spPr>
        <p:txBody>
          <a:bodyPr/>
          <a:lstStyle/>
          <a:p>
            <a:r>
              <a:rPr lang="en-US" dirty="0"/>
              <a:t>Solve phase:</a:t>
            </a:r>
            <a:endParaRPr lang="en-GB" dirty="0"/>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GB" smtClean="0"/>
              <a:pPr/>
              <a:t>7</a:t>
            </a:fld>
            <a:endParaRPr lang="en-GB" dirty="0"/>
          </a:p>
        </p:txBody>
      </p:sp>
      <p:pic>
        <p:nvPicPr>
          <p:cNvPr id="4" name="Picture 3">
            <a:extLst>
              <a:ext uri="{FF2B5EF4-FFF2-40B4-BE49-F238E27FC236}">
                <a16:creationId xmlns:a16="http://schemas.microsoft.com/office/drawing/2014/main" id="{03E3E096-57D9-408F-A5B5-11BFDA1E943D}"/>
              </a:ext>
            </a:extLst>
          </p:cNvPr>
          <p:cNvPicPr>
            <a:picLocks noChangeAspect="1"/>
          </p:cNvPicPr>
          <p:nvPr/>
        </p:nvPicPr>
        <p:blipFill>
          <a:blip r:embed="rId2"/>
          <a:stretch>
            <a:fillRect/>
          </a:stretch>
        </p:blipFill>
        <p:spPr>
          <a:xfrm>
            <a:off x="768015" y="1110497"/>
            <a:ext cx="5804051" cy="5387140"/>
          </a:xfrm>
          <a:prstGeom prst="rect">
            <a:avLst/>
          </a:prstGeom>
        </p:spPr>
      </p:pic>
      <p:cxnSp>
        <p:nvCxnSpPr>
          <p:cNvPr id="8" name="Straight Arrow Connector 7">
            <a:extLst>
              <a:ext uri="{FF2B5EF4-FFF2-40B4-BE49-F238E27FC236}">
                <a16:creationId xmlns:a16="http://schemas.microsoft.com/office/drawing/2014/main" id="{E7A4EE67-6E42-4680-9DE7-20F5BA834308}"/>
              </a:ext>
            </a:extLst>
          </p:cNvPr>
          <p:cNvCxnSpPr>
            <a:cxnSpLocks/>
          </p:cNvCxnSpPr>
          <p:nvPr/>
        </p:nvCxnSpPr>
        <p:spPr>
          <a:xfrm flipH="1">
            <a:off x="6839339" y="3701431"/>
            <a:ext cx="1548882"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10" name="Straight Arrow Connector 9">
            <a:extLst>
              <a:ext uri="{FF2B5EF4-FFF2-40B4-BE49-F238E27FC236}">
                <a16:creationId xmlns:a16="http://schemas.microsoft.com/office/drawing/2014/main" id="{23F76949-FC4C-4819-A66E-7E8941F4BD48}"/>
              </a:ext>
            </a:extLst>
          </p:cNvPr>
          <p:cNvCxnSpPr>
            <a:cxnSpLocks/>
          </p:cNvCxnSpPr>
          <p:nvPr/>
        </p:nvCxnSpPr>
        <p:spPr>
          <a:xfrm flipH="1">
            <a:off x="6839339" y="4059104"/>
            <a:ext cx="1548882"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11" name="Straight Arrow Connector 10">
            <a:extLst>
              <a:ext uri="{FF2B5EF4-FFF2-40B4-BE49-F238E27FC236}">
                <a16:creationId xmlns:a16="http://schemas.microsoft.com/office/drawing/2014/main" id="{03AED18C-D851-433A-9F05-89019569D58B}"/>
              </a:ext>
            </a:extLst>
          </p:cNvPr>
          <p:cNvCxnSpPr>
            <a:cxnSpLocks/>
          </p:cNvCxnSpPr>
          <p:nvPr/>
        </p:nvCxnSpPr>
        <p:spPr>
          <a:xfrm flipH="1">
            <a:off x="6839339" y="4450990"/>
            <a:ext cx="1548882"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12" name="Straight Arrow Connector 11">
            <a:extLst>
              <a:ext uri="{FF2B5EF4-FFF2-40B4-BE49-F238E27FC236}">
                <a16:creationId xmlns:a16="http://schemas.microsoft.com/office/drawing/2014/main" id="{D7B2FA6C-A392-4936-9018-785A6C9F894D}"/>
              </a:ext>
            </a:extLst>
          </p:cNvPr>
          <p:cNvCxnSpPr>
            <a:cxnSpLocks/>
          </p:cNvCxnSpPr>
          <p:nvPr/>
        </p:nvCxnSpPr>
        <p:spPr>
          <a:xfrm flipH="1">
            <a:off x="6839339" y="5163227"/>
            <a:ext cx="1548882"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13" name="Straight Arrow Connector 12">
            <a:extLst>
              <a:ext uri="{FF2B5EF4-FFF2-40B4-BE49-F238E27FC236}">
                <a16:creationId xmlns:a16="http://schemas.microsoft.com/office/drawing/2014/main" id="{443A86E8-1837-4116-8C75-9A19C87E2690}"/>
              </a:ext>
            </a:extLst>
          </p:cNvPr>
          <p:cNvCxnSpPr>
            <a:cxnSpLocks/>
          </p:cNvCxnSpPr>
          <p:nvPr/>
        </p:nvCxnSpPr>
        <p:spPr>
          <a:xfrm flipH="1">
            <a:off x="6839339" y="5956328"/>
            <a:ext cx="1548882"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sp>
        <p:nvSpPr>
          <p:cNvPr id="14" name="Rectangle 13">
            <a:extLst>
              <a:ext uri="{FF2B5EF4-FFF2-40B4-BE49-F238E27FC236}">
                <a16:creationId xmlns:a16="http://schemas.microsoft.com/office/drawing/2014/main" id="{14A08205-AE88-49F0-B9F4-3352F0ADDDA6}"/>
              </a:ext>
            </a:extLst>
          </p:cNvPr>
          <p:cNvSpPr/>
          <p:nvPr/>
        </p:nvSpPr>
        <p:spPr>
          <a:xfrm>
            <a:off x="6829685" y="3013045"/>
            <a:ext cx="1567353" cy="492443"/>
          </a:xfrm>
          <a:prstGeom prst="rect">
            <a:avLst/>
          </a:prstGeom>
          <a:noFill/>
        </p:spPr>
        <p:txBody>
          <a:bodyPr wrap="none" lIns="91440" tIns="45720" rIns="91440" bIns="45720">
            <a:spAutoFit/>
          </a:bodyPr>
          <a:lstStyle/>
          <a:p>
            <a:pPr algn="ctr"/>
            <a:r>
              <a:rPr lang="en-US" sz="2600" b="1" dirty="0">
                <a:ln w="0"/>
                <a:solidFill>
                  <a:schemeClr val="accent6">
                    <a:lumMod val="60000"/>
                    <a:lumOff val="40000"/>
                  </a:schemeClr>
                </a:solidFill>
                <a:effectLst>
                  <a:outerShdw blurRad="38100" dist="25400" dir="5400000" algn="ctr" rotWithShape="0">
                    <a:srgbClr val="6E747A">
                      <a:alpha val="43000"/>
                    </a:srgbClr>
                  </a:outerShdw>
                </a:effectLst>
              </a:rPr>
              <a:t>MATVEC</a:t>
            </a:r>
            <a:endParaRPr lang="en-US" sz="2600" b="1" cap="none" spc="0" dirty="0">
              <a:ln w="0"/>
              <a:solidFill>
                <a:schemeClr val="accent6">
                  <a:lumMod val="60000"/>
                  <a:lumOff val="40000"/>
                </a:schemeClr>
              </a:solidFill>
              <a:effectLst>
                <a:outerShdw blurRad="38100" dist="25400" dir="5400000" algn="ctr" rotWithShape="0">
                  <a:srgbClr val="6E747A">
                    <a:alpha val="43000"/>
                  </a:srgbClr>
                </a:outerShdw>
              </a:effectLst>
            </a:endParaRPr>
          </a:p>
        </p:txBody>
      </p:sp>
      <p:pic>
        <p:nvPicPr>
          <p:cNvPr id="15" name="Picture 14">
            <a:extLst>
              <a:ext uri="{FF2B5EF4-FFF2-40B4-BE49-F238E27FC236}">
                <a16:creationId xmlns:a16="http://schemas.microsoft.com/office/drawing/2014/main" id="{87FDCB4A-9611-4F12-9C0B-9E655FDFF5D7}"/>
              </a:ext>
            </a:extLst>
          </p:cNvPr>
          <p:cNvPicPr>
            <a:picLocks noChangeAspect="1"/>
          </p:cNvPicPr>
          <p:nvPr/>
        </p:nvPicPr>
        <p:blipFill>
          <a:blip r:embed="rId3"/>
          <a:stretch>
            <a:fillRect/>
          </a:stretch>
        </p:blipFill>
        <p:spPr>
          <a:xfrm>
            <a:off x="10745909" y="277367"/>
            <a:ext cx="1066646" cy="1066646"/>
          </a:xfrm>
          <a:prstGeom prst="rect">
            <a:avLst/>
          </a:prstGeom>
        </p:spPr>
      </p:pic>
    </p:spTree>
    <p:extLst>
      <p:ext uri="{BB962C8B-B14F-4D97-AF65-F5344CB8AC3E}">
        <p14:creationId xmlns:p14="http://schemas.microsoft.com/office/powerpoint/2010/main" val="2144868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535531"/>
          </a:xfrm>
        </p:spPr>
        <p:txBody>
          <a:bodyPr/>
          <a:lstStyle/>
          <a:p>
            <a:r>
              <a:rPr lang="en-US" dirty="0"/>
              <a:t>MATVEC</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GB" smtClean="0"/>
              <a:pPr/>
              <a:t>8</a:t>
            </a:fld>
            <a:endParaRPr lang="en-GB" dirty="0"/>
          </a:p>
        </p:txBody>
      </p:sp>
      <p:pic>
        <p:nvPicPr>
          <p:cNvPr id="4" name="Picture 3">
            <a:extLst>
              <a:ext uri="{FF2B5EF4-FFF2-40B4-BE49-F238E27FC236}">
                <a16:creationId xmlns:a16="http://schemas.microsoft.com/office/drawing/2014/main" id="{2C948D65-3ADC-4E9C-A4D9-7AAAD8BB5F8B}"/>
              </a:ext>
            </a:extLst>
          </p:cNvPr>
          <p:cNvPicPr>
            <a:picLocks noChangeAspect="1"/>
          </p:cNvPicPr>
          <p:nvPr/>
        </p:nvPicPr>
        <p:blipFill>
          <a:blip r:embed="rId2"/>
          <a:stretch>
            <a:fillRect/>
          </a:stretch>
        </p:blipFill>
        <p:spPr>
          <a:xfrm>
            <a:off x="444500" y="1604657"/>
            <a:ext cx="7473819" cy="4281239"/>
          </a:xfrm>
          <a:prstGeom prst="rect">
            <a:avLst/>
          </a:prstGeom>
          <a:solidFill>
            <a:schemeClr val="bg1"/>
          </a:solidFill>
        </p:spPr>
      </p:pic>
      <p:pic>
        <p:nvPicPr>
          <p:cNvPr id="5" name="Picture 4">
            <a:extLst>
              <a:ext uri="{FF2B5EF4-FFF2-40B4-BE49-F238E27FC236}">
                <a16:creationId xmlns:a16="http://schemas.microsoft.com/office/drawing/2014/main" id="{B9E579EA-5CE1-4CF6-9DD3-32501C7AB63E}"/>
              </a:ext>
            </a:extLst>
          </p:cNvPr>
          <p:cNvPicPr>
            <a:picLocks noChangeAspect="1"/>
          </p:cNvPicPr>
          <p:nvPr/>
        </p:nvPicPr>
        <p:blipFill>
          <a:blip r:embed="rId3"/>
          <a:stretch>
            <a:fillRect/>
          </a:stretch>
        </p:blipFill>
        <p:spPr>
          <a:xfrm>
            <a:off x="10745909" y="277367"/>
            <a:ext cx="1066646" cy="1066646"/>
          </a:xfrm>
          <a:prstGeom prst="rect">
            <a:avLst/>
          </a:prstGeom>
        </p:spPr>
      </p:pic>
    </p:spTree>
    <p:extLst>
      <p:ext uri="{BB962C8B-B14F-4D97-AF65-F5344CB8AC3E}">
        <p14:creationId xmlns:p14="http://schemas.microsoft.com/office/powerpoint/2010/main" val="3013351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535531"/>
          </a:xfrm>
        </p:spPr>
        <p:txBody>
          <a:bodyPr/>
          <a:lstStyle/>
          <a:p>
            <a:r>
              <a:rPr lang="en-US" dirty="0"/>
              <a:t>MATVEC</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GB" smtClean="0"/>
              <a:pPr/>
              <a:t>9</a:t>
            </a:fld>
            <a:endParaRPr lang="en-GB" dirty="0"/>
          </a:p>
        </p:txBody>
      </p:sp>
      <p:pic>
        <p:nvPicPr>
          <p:cNvPr id="4" name="Picture 3">
            <a:extLst>
              <a:ext uri="{FF2B5EF4-FFF2-40B4-BE49-F238E27FC236}">
                <a16:creationId xmlns:a16="http://schemas.microsoft.com/office/drawing/2014/main" id="{2C948D65-3ADC-4E9C-A4D9-7AAAD8BB5F8B}"/>
              </a:ext>
            </a:extLst>
          </p:cNvPr>
          <p:cNvPicPr>
            <a:picLocks noChangeAspect="1"/>
          </p:cNvPicPr>
          <p:nvPr/>
        </p:nvPicPr>
        <p:blipFill>
          <a:blip r:embed="rId2"/>
          <a:stretch>
            <a:fillRect/>
          </a:stretch>
        </p:blipFill>
        <p:spPr>
          <a:xfrm>
            <a:off x="444500" y="1604657"/>
            <a:ext cx="7473819" cy="4281238"/>
          </a:xfrm>
          <a:prstGeom prst="rect">
            <a:avLst/>
          </a:prstGeom>
          <a:solidFill>
            <a:schemeClr val="bg1"/>
          </a:solidFill>
        </p:spPr>
      </p:pic>
      <p:pic>
        <p:nvPicPr>
          <p:cNvPr id="5" name="Picture 4">
            <a:extLst>
              <a:ext uri="{FF2B5EF4-FFF2-40B4-BE49-F238E27FC236}">
                <a16:creationId xmlns:a16="http://schemas.microsoft.com/office/drawing/2014/main" id="{E61503A1-4732-449E-A232-AD02248721A4}"/>
              </a:ext>
            </a:extLst>
          </p:cNvPr>
          <p:cNvPicPr>
            <a:picLocks noChangeAspect="1"/>
          </p:cNvPicPr>
          <p:nvPr/>
        </p:nvPicPr>
        <p:blipFill>
          <a:blip r:embed="rId3"/>
          <a:stretch>
            <a:fillRect/>
          </a:stretch>
        </p:blipFill>
        <p:spPr>
          <a:xfrm>
            <a:off x="10745909" y="277367"/>
            <a:ext cx="1066646" cy="1066646"/>
          </a:xfrm>
          <a:prstGeom prst="rect">
            <a:avLst/>
          </a:prstGeom>
        </p:spPr>
      </p:pic>
    </p:spTree>
    <p:extLst>
      <p:ext uri="{BB962C8B-B14F-4D97-AF65-F5344CB8AC3E}">
        <p14:creationId xmlns:p14="http://schemas.microsoft.com/office/powerpoint/2010/main" val="58587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ttern_Template_02_CA - v4" id="{4EEF56C3-EEFC-48A7-8548-6C1D4240D170}" vid="{CAB35229-5F5E-4461-A564-6737846920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B67ACAB-C3DC-429D-A23C-0723C084FEE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8992231-163D-4428-A2B8-DA1FE0274129}">
  <ds:schemaRefs>
    <ds:schemaRef ds:uri="http://schemas.microsoft.com/office/2006/documentManagement/types"/>
    <ds:schemaRef ds:uri="http://schemas.microsoft.com/sharepoint/v3"/>
    <ds:schemaRef ds:uri="http://purl.org/dc/dcmitype/"/>
    <ds:schemaRef ds:uri="http://schemas.openxmlformats.org/package/2006/metadata/core-properties"/>
    <ds:schemaRef ds:uri="6dc4bcd6-49db-4c07-9060-8acfc67cef9f"/>
    <ds:schemaRef ds:uri="http://purl.org/dc/elements/1.1/"/>
    <ds:schemaRef ds:uri="http://schemas.microsoft.com/office/2006/metadata/properties"/>
    <ds:schemaRef ds:uri="fb0879af-3eba-417a-a55a-ffe6dcd6ca77"/>
    <ds:schemaRef ds:uri="http://purl.org/dc/term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8A95DE24-D6C3-4A00-9085-D9594C193AE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1338</Words>
  <Application>Microsoft Office PowerPoint</Application>
  <PresentationFormat>Widescreen</PresentationFormat>
  <Paragraphs>269</Paragraphs>
  <Slides>60</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Calibri</vt:lpstr>
      <vt:lpstr>Cambria Math</vt:lpstr>
      <vt:lpstr>Trade Gothic LT Pro</vt:lpstr>
      <vt:lpstr>Trebuchet MS</vt:lpstr>
      <vt:lpstr>Office Theme</vt:lpstr>
      <vt:lpstr>Improving Performance and Scalability of Algebraic Multigrid through a Specialized MATVEC and Divide and Conquer MATMULT</vt:lpstr>
      <vt:lpstr>Introduction</vt:lpstr>
      <vt:lpstr>Introduction</vt:lpstr>
      <vt:lpstr>Introduction</vt:lpstr>
      <vt:lpstr>Matrix-Vector Product (MATVEC)</vt:lpstr>
      <vt:lpstr>Algebraic Multigrid</vt:lpstr>
      <vt:lpstr>Solve phase:</vt:lpstr>
      <vt:lpstr>MATVEC</vt:lpstr>
      <vt:lpstr>MATVEC</vt:lpstr>
      <vt:lpstr>Distributed MATVEC</vt:lpstr>
      <vt:lpstr>Distributed MATVEC</vt:lpstr>
      <vt:lpstr>Distributed MATVEC</vt:lpstr>
      <vt:lpstr>Problem</vt:lpstr>
      <vt:lpstr>Problem</vt:lpstr>
      <vt:lpstr>Problem</vt:lpstr>
      <vt:lpstr>Improving MATVEC</vt:lpstr>
      <vt:lpstr>I. Process Shrinking</vt:lpstr>
      <vt:lpstr>I. Process Shrinking</vt:lpstr>
      <vt:lpstr>I. Process Shrinking</vt:lpstr>
      <vt:lpstr>I. Process Shrinking</vt:lpstr>
      <vt:lpstr>II. Local MATVEC</vt:lpstr>
      <vt:lpstr>II. Local MATVEC</vt:lpstr>
      <vt:lpstr>II. Local MATVEC</vt:lpstr>
      <vt:lpstr>II. Local MATVEC</vt:lpstr>
      <vt:lpstr>II. Local MATVEC</vt:lpstr>
      <vt:lpstr>II. Local MATVEC</vt:lpstr>
      <vt:lpstr>III. Load-balance</vt:lpstr>
      <vt:lpstr>III. Load-balance</vt:lpstr>
      <vt:lpstr>IV. Dense MATVEC</vt:lpstr>
      <vt:lpstr>IV. Dense MATVEC</vt:lpstr>
      <vt:lpstr>Results</vt:lpstr>
      <vt:lpstr>Results</vt:lpstr>
      <vt:lpstr>Matrix-Matrix Product (MATMULT)</vt:lpstr>
      <vt:lpstr>Setup phase: two-grid</vt:lpstr>
      <vt:lpstr>Idea</vt:lpstr>
      <vt:lpstr>Structure</vt:lpstr>
      <vt:lpstr>Recursive MATMULT</vt:lpstr>
      <vt:lpstr>Recursive MATMULT</vt:lpstr>
      <vt:lpstr>Threshold</vt:lpstr>
      <vt:lpstr>Threshold</vt:lpstr>
      <vt:lpstr>Case1: Method1</vt:lpstr>
      <vt:lpstr>Case1: Method2</vt:lpstr>
      <vt:lpstr>Case1</vt:lpstr>
      <vt:lpstr>Case1</vt:lpstr>
      <vt:lpstr>Case2</vt:lpstr>
      <vt:lpstr>Case3</vt:lpstr>
      <vt:lpstr>Communication: Partition</vt:lpstr>
      <vt:lpstr>Communication: A×P</vt:lpstr>
      <vt:lpstr>Communication: A×P</vt:lpstr>
      <vt:lpstr>Communication: A×P</vt:lpstr>
      <vt:lpstr>Communication: A×P</vt:lpstr>
      <vt:lpstr>Communication: R×B</vt:lpstr>
      <vt:lpstr>Communication: R×B</vt:lpstr>
      <vt:lpstr>Communication: R×B</vt:lpstr>
      <vt:lpstr>Splitting Methods</vt:lpstr>
      <vt:lpstr>Results</vt:lpstr>
      <vt:lpstr>Results</vt:lpstr>
      <vt:lpstr>Results</vt:lpstr>
      <vt:lpstr>Other Projects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2019-03-22T07:12:02Z</dcterms:created>
  <dcterms:modified xsi:type="dcterms:W3CDTF">2019-03-26T05:50:06Z</dcterms:modified>
</cp:coreProperties>
</file>